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568" r:id="rId1"/>
    <p:sldMasterId id="2147485477" r:id="rId2"/>
    <p:sldMasterId id="2147485501" r:id="rId3"/>
    <p:sldMasterId id="2147486407" r:id="rId4"/>
  </p:sldMasterIdLst>
  <p:notesMasterIdLst>
    <p:notesMasterId r:id="rId29"/>
  </p:notesMasterIdLst>
  <p:handoutMasterIdLst>
    <p:handoutMasterId r:id="rId30"/>
  </p:handoutMasterIdLst>
  <p:sldIdLst>
    <p:sldId id="876" r:id="rId5"/>
    <p:sldId id="875" r:id="rId6"/>
    <p:sldId id="706" r:id="rId7"/>
    <p:sldId id="725" r:id="rId8"/>
    <p:sldId id="727" r:id="rId9"/>
    <p:sldId id="729" r:id="rId10"/>
    <p:sldId id="703" r:id="rId11"/>
    <p:sldId id="719" r:id="rId12"/>
    <p:sldId id="872" r:id="rId13"/>
    <p:sldId id="714" r:id="rId14"/>
    <p:sldId id="562" r:id="rId15"/>
    <p:sldId id="576" r:id="rId16"/>
    <p:sldId id="564" r:id="rId17"/>
    <p:sldId id="604" r:id="rId18"/>
    <p:sldId id="605" r:id="rId19"/>
    <p:sldId id="874" r:id="rId20"/>
    <p:sldId id="877" r:id="rId21"/>
    <p:sldId id="871" r:id="rId22"/>
    <p:sldId id="790" r:id="rId23"/>
    <p:sldId id="791" r:id="rId24"/>
    <p:sldId id="792" r:id="rId25"/>
    <p:sldId id="867" r:id="rId26"/>
    <p:sldId id="868" r:id="rId27"/>
    <p:sldId id="888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22"/>
    <p:restoredTop sz="93285"/>
  </p:normalViewPr>
  <p:slideViewPr>
    <p:cSldViewPr>
      <p:cViewPr varScale="1">
        <p:scale>
          <a:sx n="152" d="100"/>
          <a:sy n="152" d="100"/>
        </p:scale>
        <p:origin x="2106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E07316-2B6C-4965-A1DA-5F46B62DC3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898E4-DB3E-42B3-92C7-2C262545A9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01D4F77-4732-47DD-9902-DB92E301CC06}" type="datetimeFigureOut">
              <a:rPr lang="en-US"/>
              <a:pPr>
                <a:defRPr/>
              </a:pPr>
              <a:t>2/25/2020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32B49-663C-459F-97F0-969CFD620D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CF074-70B9-4E78-B7D5-749AE8E690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366B6B8-394C-4B23-B445-04B962F00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C4FE4CC-5F64-4BB6-B109-3207E5013F5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046208B-F276-487E-90F0-F48A625997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F325863E-8AF2-4509-A78D-9F27ECD6D85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77C5EBE8-E48A-49B7-9EAF-B5397CDAC36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CBC5532-3CB7-4605-83FF-43F7E613FED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CCF7B671-61D7-4389-A82A-BDF6C78EB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fld id="{F15207FA-91EB-4AF7-8F9A-7C40338723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幻灯片图像占位符 1">
            <a:extLst>
              <a:ext uri="{FF2B5EF4-FFF2-40B4-BE49-F238E27FC236}">
                <a16:creationId xmlns:a16="http://schemas.microsoft.com/office/drawing/2014/main" id="{23C8F34D-CBD1-4192-892B-E52E2FFF67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备注占位符 2">
            <a:extLst>
              <a:ext uri="{FF2B5EF4-FFF2-40B4-BE49-F238E27FC236}">
                <a16:creationId xmlns:a16="http://schemas.microsoft.com/office/drawing/2014/main" id="{36A8E629-8CCA-453A-8451-9F5B74367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16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）现在我们试图理解杂原子掺杂的影响，从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PDOS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图上可以看到，杂原子掺杂使得体系的费米能级升高，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HOMO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轨道的电子数增加，参与成键的电子更多，从而导致更强的吸附能。而且他们电子提供增加的方式不一样，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掺杂使得更多的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原子参与提供电子，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掺杂是每个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原子提供更多的电子。共掺杂表现出协同作用。</a:t>
            </a:r>
          </a:p>
        </p:txBody>
      </p:sp>
      <p:sp>
        <p:nvSpPr>
          <p:cNvPr id="181252" name="灯片编号占位符 3">
            <a:extLst>
              <a:ext uri="{FF2B5EF4-FFF2-40B4-BE49-F238E27FC236}">
                <a16:creationId xmlns:a16="http://schemas.microsoft.com/office/drawing/2014/main" id="{700CCB3C-E066-411E-9985-5E5C8D98A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096A37F-295F-458A-A5FE-88E9536A55B8}" type="slidenum">
              <a:rPr lang="en-US" altLang="zh-CN" b="0" smtClean="0">
                <a:solidFill>
                  <a:srgbClr val="000000"/>
                </a:solidFill>
                <a:ea typeface="宋体" panose="02010600030101010101" pitchFamily="2" charset="-122"/>
              </a:rPr>
              <a:pPr/>
              <a:t>21</a:t>
            </a:fld>
            <a:endParaRPr lang="en-US" altLang="zh-CN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幻灯片图像占位符 1">
            <a:extLst>
              <a:ext uri="{FF2B5EF4-FFF2-40B4-BE49-F238E27FC236}">
                <a16:creationId xmlns:a16="http://schemas.microsoft.com/office/drawing/2014/main" id="{4AA57D1E-7BCC-4443-BD9B-17FDB48F09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备注占位符 2">
            <a:extLst>
              <a:ext uri="{FF2B5EF4-FFF2-40B4-BE49-F238E27FC236}">
                <a16:creationId xmlns:a16="http://schemas.microsoft.com/office/drawing/2014/main" id="{E50686D4-485A-4C0D-8BC0-15208B902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3300" name="灯片编号占位符 3">
            <a:extLst>
              <a:ext uri="{FF2B5EF4-FFF2-40B4-BE49-F238E27FC236}">
                <a16:creationId xmlns:a16="http://schemas.microsoft.com/office/drawing/2014/main" id="{E5CABFBA-F698-4956-9631-E98026133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9A8D02F-7ABC-499D-822D-CEFC2543A457}" type="slidenum">
              <a:rPr lang="zh-CN" altLang="en-US" b="0" smtClean="0">
                <a:solidFill>
                  <a:srgbClr val="000000"/>
                </a:solidFill>
                <a:ea typeface="宋体" panose="02010600030101010101" pitchFamily="2" charset="-122"/>
              </a:rPr>
              <a:pPr/>
              <a:t>22</a:t>
            </a:fld>
            <a:endParaRPr lang="zh-CN" altLang="en-US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幻灯片图像占位符 1">
            <a:extLst>
              <a:ext uri="{FF2B5EF4-FFF2-40B4-BE49-F238E27FC236}">
                <a16:creationId xmlns:a16="http://schemas.microsoft.com/office/drawing/2014/main" id="{0517C299-9AAD-4C95-A886-1E58A107D7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备注占位符 2">
            <a:extLst>
              <a:ext uri="{FF2B5EF4-FFF2-40B4-BE49-F238E27FC236}">
                <a16:creationId xmlns:a16="http://schemas.microsoft.com/office/drawing/2014/main" id="{4E4E5AB7-FBA8-4BEB-BB43-FD2F2221F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5348" name="灯片编号占位符 3">
            <a:extLst>
              <a:ext uri="{FF2B5EF4-FFF2-40B4-BE49-F238E27FC236}">
                <a16:creationId xmlns:a16="http://schemas.microsoft.com/office/drawing/2014/main" id="{832D5380-292B-42D8-8589-CE3F9BF27B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902F0A4-9DCE-48E0-83A0-1A7ECA9BDFE3}" type="slidenum">
              <a:rPr lang="zh-CN" altLang="en-US" b="0" smtClean="0">
                <a:solidFill>
                  <a:srgbClr val="000000"/>
                </a:solidFill>
                <a:ea typeface="宋体" panose="02010600030101010101" pitchFamily="2" charset="-122"/>
              </a:rPr>
              <a:pPr/>
              <a:t>23</a:t>
            </a:fld>
            <a:endParaRPr lang="zh-CN" altLang="en-US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0CEFB-D433-4342-ACDA-EF171BE1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DE605-9000-4C66-A9F0-3F342CCC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8B063-C104-45B1-A0ED-5EC830287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0C1D9-5445-4A87-B292-CF8DCB3440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29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E84B2997-92C8-45B1-AD31-41C5563FB84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7F31040F-D886-4307-8ABA-0CEABE2FC71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CB27692-4EDB-4B72-B7CE-822D67E7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2AC805-CA49-4474-9E35-BF48B640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A4F0FCD-57BA-4A7D-A84C-E07ACAB1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4AD1C-959C-458F-8D90-273C9D167E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53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FA87CAE1-AAD5-4B94-B6E9-4564E871619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0EF7A39A-6763-4D81-9A89-616CA683C7C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63243B6-FDEC-4DC8-95A4-376CCD8C3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1C033F7-9571-4EE5-9CAD-3C923E4D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C6488E-77D4-42DB-A495-1ECF21EE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126B3-834F-4D61-9E5E-8172EF029A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8134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D23C3D-D28E-4A5D-BC3E-3B54B59066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A0FBB4-4711-4539-8A9F-E5598763A0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32B6291-7A2F-439F-A5C1-EA8DAA2293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8C0E386A-7052-4B16-B79A-0D9F9E912D3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8485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C94BF8-4732-4406-8C41-149CD7C3EE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B0456E-067C-49CC-86B4-6BF149E4E5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8A18BE2-A3D0-43B6-A296-DE30B5B33F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9AB7FCED-E276-4755-B41B-B00021F51B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0043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F730ED-5CE5-4050-BA74-A7A1587D3C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3D70CC-0550-4F4D-9CFB-1E9EFB0E99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45FE1B-74FB-47CF-B144-8837B6EBEA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B6DD97B4-F773-42C4-BDCE-5C8FD18DF7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9230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5DADE-3CA2-435A-8035-D7BA0F5303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5A02F6-A49F-493D-A7B5-BFADDDAFA8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78CB93-9545-443E-89FC-E6CD08191B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688B2602-779A-41A1-B697-E74AD0B086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7367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08F235-6FF4-440A-BBAA-57ACE1847F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13739C6-B403-420D-B14B-E89E35E142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BFF6766-0AF2-402D-813C-35C18C22E8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AF6C7F4F-9116-4665-9EE2-8101F2A581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8869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D9F6436-4AE8-4BC6-8AED-AA401080D4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6603CD5-CF2F-4E73-8A83-56FB46C3B4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8FAFEE6-9B71-4059-98F1-85E5F62608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B59E3ABC-1121-4691-90B3-7FC1D6BD2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9527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8977F79-7DF6-4641-99C5-F8F4E533E1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2D064DA-C5BB-4F76-80E2-1F02AB0B45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854947B-3A81-42BB-8BC5-ACFB90D500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1D81E5BF-65E9-4E76-B252-B1EF37B29C1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7660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2D691-4254-44FD-AAAE-E290893D7A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AB475-9D44-4E94-92FE-A748AAD432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41FB5-3A37-4CA4-A497-A71AEE3AF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2C1FBEF3-21BF-4D4F-B40D-FF123C14FD2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758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E6EE1311-3D4C-4D02-89E1-01B097DD282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9A514A3D-75AC-4837-A141-8D225EB4F47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368B7AD-0CCE-4E44-B9DF-E0DD14862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fld id="{93201B28-28F4-4480-A13C-B8E69E1CA8CD}" type="datetimeFigureOut">
              <a:rPr lang="en-US" altLang="en-US"/>
              <a:pPr>
                <a:defRPr/>
              </a:pPr>
              <a:t>2/25/2020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2AA261C-5E10-4F87-9F18-383DD8FC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A3A984-906B-49AB-A6BA-152BF0B5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62C08-75BC-4D3C-A782-FCAD96137A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368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18711-81E9-435E-A566-522ED19965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6D89A-50E2-491C-BDC7-305640270D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F1DE6-9705-49A9-9765-BC29C69191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E38A13E5-3A6D-4833-84EA-E57C8FFC83E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0169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09EDD2-984D-4CDD-9F79-9EFF7E32C3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55594F-A2F4-4A21-B51B-10CF151D6F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3C22671-8A32-417C-97FD-287046D3E0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3DCD65A5-95E9-4412-BD56-04A68A47FA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512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31DCB4-BC0C-44BD-AE5E-1781BDEEB3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6AB041-EBF7-4F50-BF2A-9BB1FD3017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84636D-7C8A-4F64-8635-306295730F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3055BE41-3D9E-409C-B301-928F7366E1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9941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05960D-CCB0-4023-96B3-9375CE7A49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BBC3DD-32B6-425E-B467-F10CE35C0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E2D50A-A2A0-4DAE-B901-4392C831422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1C8EF7-6333-4B30-A043-192C8AC2407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92B964-79FB-4DAA-8AEB-58F063625B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F06820-CF47-4C17-BDBA-2369F35504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3EF71EA-3C7D-4332-89EE-949FB687C37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zh-CN" altLang="en-US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766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766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442BD0D5-5FF1-43C4-A330-C86AB5F089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eaLnBrk="0" hangingPunct="0">
              <a:defRPr>
                <a:solidFill>
                  <a:srgbClr val="1C1C1C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3744637B-030B-4591-A210-9AC42CB827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eaLnBrk="0" hangingPunct="0">
              <a:defRPr>
                <a:solidFill>
                  <a:srgbClr val="1C1C1C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3019E99B-5883-469D-A110-A3367CCFCF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eaLnBrk="0" hangingPunct="0">
              <a:defRPr>
                <a:solidFill>
                  <a:srgbClr val="1C1C1C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9D6324CC-CE97-4B6E-B76E-BE2CF9A056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8941470"/>
      </p:ext>
    </p:extLst>
  </p:cSld>
  <p:clrMapOvr>
    <a:masterClrMapping/>
  </p:clrMapOvr>
  <p:transition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8B8D1-FBE0-4ED5-B378-F4B80F8C0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1D199-CEC5-4D3A-99F4-BDBB010E8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F22E5D-EACE-4290-859D-0167C2D9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E2E07872-49EE-41B3-A18A-FD8E78B6B4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2939573"/>
      </p:ext>
    </p:extLst>
  </p:cSld>
  <p:clrMapOvr>
    <a:masterClrMapping/>
  </p:clrMapOvr>
  <p:transition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096D04-5B8B-4260-A679-A6374494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060B92-7B65-4ABB-876A-C2AC3E31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82C30A-BAE7-418C-B76A-F12ADF29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E011EC9-F956-4245-BD0C-F075129F97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1842937"/>
      </p:ext>
    </p:extLst>
  </p:cSld>
  <p:clrMapOvr>
    <a:masterClrMapping/>
  </p:clrMapOvr>
  <p:transition advClick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0EFFE-1EC3-4984-9C26-2AE918B1C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5BE77A-1317-4851-B933-48A1ABA48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4A94E7-EF3B-4E2D-89A8-24D8665F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5CE21D1-16F8-4896-B3D2-2B08CCBDFA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2958"/>
      </p:ext>
    </p:extLst>
  </p:cSld>
  <p:clrMapOvr>
    <a:masterClrMapping/>
  </p:clrMapOvr>
  <p:transition advClick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709B36-DC98-4A03-81B8-2D730776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8A0963-135E-46D9-992A-6CCDC61B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E61EF1-9C9F-430D-8ABE-BB835FD8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C5C0236-F34B-48A4-A0B5-2B732E2D85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0618171"/>
      </p:ext>
    </p:extLst>
  </p:cSld>
  <p:clrMapOvr>
    <a:masterClrMapping/>
  </p:clrMapOvr>
  <p:transition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9C6282-3B55-4A88-BC81-FEBDCAA4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D633ED-B4CA-4BBD-9FD9-BBA67431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211C2B-C83A-4BBA-AFFD-955C095F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9142368-9863-4151-996D-E19EF42B80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0297606"/>
      </p:ext>
    </p:extLst>
  </p:cSld>
  <p:clrMapOvr>
    <a:masterClrMapping/>
  </p:clrMapOvr>
  <p:transition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E37D8E-1269-4262-9B6E-43375FD2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660F3B-2914-45E9-AF2A-3B83E3D6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C53780-8702-47E1-9601-A417E2FA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C71B8576-5DAB-42CC-973E-430AB7F0FE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0089838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6FEBC-F407-40B5-B48A-3E29AF4C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C26C0-B995-4D7B-BB52-3C30CE58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FC6B5-A8DD-4ED1-A746-53961B1C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69EA6-D64C-4FDF-98A4-A2468733D3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60063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FFB91D-EBFD-4026-9B3B-5127C816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EB5E94-D4BC-4AAF-A075-A1831FB0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C0217B-2026-4933-BF59-ED60D35E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E2068B54-9D68-4B52-A4F7-0AE8C8581B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1397293"/>
      </p:ext>
    </p:extLst>
  </p:cSld>
  <p:clrMapOvr>
    <a:masterClrMapping/>
  </p:clrMapOvr>
  <p:transition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E5AB1A-CF7C-49C0-9E26-2AB8D0EA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C8FE5A-E87C-467E-A448-7408FEC0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2847D5-7F5E-4CFB-90A2-53BA8EF7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0C288DF-12B2-410B-892B-651D2E781A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6979501"/>
      </p:ext>
    </p:extLst>
  </p:cSld>
  <p:clrMapOvr>
    <a:masterClrMapping/>
  </p:clrMapOvr>
  <p:transition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9894FC-DC7B-46AF-9CEE-ECB0E21B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F4C7A-81EF-4D42-A967-EB755C21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3E8124-81B1-470E-95D6-9EA0C46E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4B2F6A2-CAAF-4F47-9FD5-45EB1F067D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6302576"/>
      </p:ext>
    </p:extLst>
  </p:cSld>
  <p:clrMapOvr>
    <a:masterClrMapping/>
  </p:clrMapOvr>
  <p:transition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3EC05D-A520-42CC-A167-23AEEDFD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56C54B-DE1E-494C-9969-06092531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2F1853-FB65-4D70-82F8-252E0FD1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94DADD6-29E4-49FA-8653-B2E7010E1A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062318"/>
      </p:ext>
    </p:extLst>
  </p:cSld>
  <p:clrMapOvr>
    <a:masterClrMapping/>
  </p:clrMapOvr>
  <p:transition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36D99C1-AB22-4181-8827-03BD333E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BB0398B-DAD5-48B9-96FF-79A2DCFD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2631793-D300-420B-9AFD-45807045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14D5A0B-A9B7-45D3-8CFD-A09D36DE11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4180202"/>
      </p:ext>
    </p:extLst>
  </p:cSld>
  <p:clrMapOvr>
    <a:masterClrMapping/>
  </p:clrMapOvr>
  <p:transition advClick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4D554E-CED0-4135-89D6-E96AF689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3D2204-7499-464A-8E7C-6CBDB451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CB6646-B433-4F0A-8215-A5AEEE2F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11F19C3-F52D-4D19-A8C2-94E1B0F11D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0505141"/>
      </p:ext>
    </p:extLst>
  </p:cSld>
  <p:clrMapOvr>
    <a:masterClrMapping/>
  </p:clrMapOvr>
  <p:transition advClick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04676FF-A77B-44E1-8F31-BAACE42C55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5533B87-9AFD-4D37-A7A3-7FC8AE03D7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0D3F1CE-B10C-4742-9425-4767F31673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4825" y="6434138"/>
            <a:ext cx="2133600" cy="323850"/>
          </a:xfrm>
        </p:spPr>
        <p:txBody>
          <a:bodyPr/>
          <a:lstStyle>
            <a:lvl1pPr eaLnBrk="0" hangingPunct="0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9DF3E9D-B25C-4A1B-ADAF-3EFD62D6E9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75946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06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0187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5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6ACA2466-900E-438E-83C8-7E4758E4F06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BBB7CC8C-A98D-4295-9090-0CC33CCD88F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0BCDDE-8433-4F84-8419-970990D4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45AB318-F097-4C3C-BAD5-D6EEAFCDA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CF8C96F-1092-4172-A93D-92FE0F7D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02A76-F9C3-4F5E-AC5D-DBDF62F392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83484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864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7253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75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3180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284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596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7164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0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2">
            <a:extLst>
              <a:ext uri="{FF2B5EF4-FFF2-40B4-BE49-F238E27FC236}">
                <a16:creationId xmlns:a16="http://schemas.microsoft.com/office/drawing/2014/main" id="{B85CFEBB-97F6-4BA9-A1A8-4CEB8483901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F86E00B6-7B67-46A1-A61D-A7331A156CF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E5354955-1FE1-4D74-8696-8FD66923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40D99029-82EC-402D-9FB4-C3FBE796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469E51EA-9D62-4C5D-B88A-BFDBC1BC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C6CE9-2318-4259-8D37-50AE6575F9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586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>
            <a:extLst>
              <a:ext uri="{FF2B5EF4-FFF2-40B4-BE49-F238E27FC236}">
                <a16:creationId xmlns:a16="http://schemas.microsoft.com/office/drawing/2014/main" id="{0A1384DA-8AA0-42DE-9F3B-5D958428645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3CDBC58-E246-4016-9575-442146700A1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EF916FF3-8B87-4909-9BC9-A8B9514E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91B2260-F63D-4A28-821E-D0F0000C2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292E37-9652-487A-A75E-83790D86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EA12F-E627-4BCC-8FDE-2D74273253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967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>
            <a:extLst>
              <a:ext uri="{FF2B5EF4-FFF2-40B4-BE49-F238E27FC236}">
                <a16:creationId xmlns:a16="http://schemas.microsoft.com/office/drawing/2014/main" id="{DEFDA1E9-E68E-4056-AF69-6D16C63251B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3AD3AC6B-E728-4034-BFAE-85CAA2EB2D3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3E605EE8-191B-4539-90F0-3147FDC85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fld id="{50956832-F91B-4F96-BC3B-473B81D3A3CA}" type="datetimeFigureOut">
              <a:rPr lang="en-US" altLang="en-US"/>
              <a:pPr>
                <a:defRPr/>
              </a:pPr>
              <a:t>2/25/2020</a:t>
            </a:fld>
            <a:endParaRPr lang="en-US" alt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9832761-30B8-4E30-B8E1-F34667D1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E9B9AE-A78B-4653-B18F-55D34ABC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E723E-22D1-4378-A310-20C5E558A9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36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33112B28-121B-492E-8F7F-F0FA923F638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09F25D1D-1752-41D4-85D2-B7BEA941071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3DA373F-9D3A-4E85-89AC-3D2FB084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23021C7-F300-423E-8240-EDE8E264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718CE14-FC85-4048-8B8D-819C6AEA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2A832-7329-45EA-B0B3-4F736D1AF8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759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56F4C3E0-4CE8-474C-BA4C-13A4365AE41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A2CFC8CB-A05F-4814-B8AE-6B5BA619DF0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3CAC7EBD-12D7-4F3F-99B3-63AF9284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036755A-724F-4618-9BAB-9D1D2858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12BD4B3-832B-4EF9-8682-E0EF76DF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A8445-33E0-4654-99A4-9AECC1EC60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012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0DA5EEB-02FB-4B15-9BA9-9BAC48EEB9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CE255CE-C836-4286-89C3-D0BF6889A6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6EE53-0A3C-48CB-8089-79DE1C91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52E0E-7A81-47A8-85BD-30542C43B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F32F7-7EC6-406E-82A9-E1623794C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4ADFBA8-43D0-405C-866C-7C0A91C27B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38" r:id="rId1"/>
    <p:sldLayoutId id="2147486340" r:id="rId2"/>
    <p:sldLayoutId id="2147486339" r:id="rId3"/>
    <p:sldLayoutId id="2147486341" r:id="rId4"/>
    <p:sldLayoutId id="2147486342" r:id="rId5"/>
    <p:sldLayoutId id="2147486343" r:id="rId6"/>
    <p:sldLayoutId id="2147486344" r:id="rId7"/>
    <p:sldLayoutId id="2147486345" r:id="rId8"/>
    <p:sldLayoutId id="2147486346" r:id="rId9"/>
    <p:sldLayoutId id="2147486347" r:id="rId10"/>
    <p:sldLayoutId id="2147486348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31133C4-1C99-4EF7-9A34-98E5BE07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2ABAAE4-4789-41B6-BDEB-AA395AA873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  <a:endParaRPr lang="en-US" altLang="zh-TW"/>
          </a:p>
          <a:p>
            <a:pPr lvl="1"/>
            <a:r>
              <a:rPr lang="zh-TW" altLang="en-US"/>
              <a:t>第二層</a:t>
            </a:r>
            <a:endParaRPr lang="en-US" altLang="zh-TW"/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  <a:endParaRPr lang="en-US" altLang="zh-TW"/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9BF1237-E741-4906-B2DF-0ECF6777575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 b="0">
                <a:solidFill>
                  <a:srgbClr val="000000"/>
                </a:solidFill>
                <a:latin typeface="Times New Roman" charset="0"/>
                <a:ea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C20ED18-97E9-49D9-BADB-0868915CE2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 b="0">
                <a:solidFill>
                  <a:srgbClr val="000000"/>
                </a:solidFill>
                <a:latin typeface="Times New Roman" charset="0"/>
                <a:ea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6F793A3-7741-471F-B506-5F898849C9E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 b="0">
                <a:solidFill>
                  <a:srgbClr val="000000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>
              <a:defRPr/>
            </a:pPr>
            <a:fld id="{43A7DD9D-DBF0-413E-A36E-52D9B0C7612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78" r:id="rId1"/>
    <p:sldLayoutId id="2147486379" r:id="rId2"/>
    <p:sldLayoutId id="2147486380" r:id="rId3"/>
    <p:sldLayoutId id="2147486381" r:id="rId4"/>
    <p:sldLayoutId id="2147486382" r:id="rId5"/>
    <p:sldLayoutId id="2147486383" r:id="rId6"/>
    <p:sldLayoutId id="2147486384" r:id="rId7"/>
    <p:sldLayoutId id="2147486385" r:id="rId8"/>
    <p:sldLayoutId id="2147486386" r:id="rId9"/>
    <p:sldLayoutId id="2147486387" r:id="rId10"/>
    <p:sldLayoutId id="214748638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>
            <a:extLst>
              <a:ext uri="{FF2B5EF4-FFF2-40B4-BE49-F238E27FC236}">
                <a16:creationId xmlns:a16="http://schemas.microsoft.com/office/drawing/2014/main" id="{84BA8E5E-9F5F-4E87-9AD0-407386DA16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10">
            <a:extLst>
              <a:ext uri="{FF2B5EF4-FFF2-40B4-BE49-F238E27FC236}">
                <a16:creationId xmlns:a16="http://schemas.microsoft.com/office/drawing/2014/main" id="{79778A1F-1C38-409C-967D-A04D260B80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6635" name="Rectangle 11">
            <a:extLst>
              <a:ext uri="{FF2B5EF4-FFF2-40B4-BE49-F238E27FC236}">
                <a16:creationId xmlns:a16="http://schemas.microsoft.com/office/drawing/2014/main" id="{6211E2F8-F3AF-4054-B3EE-F32B0D49B82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rgbClr val="000000"/>
                </a:solidFill>
                <a:latin typeface="Tahoma"/>
                <a:ea typeface="宋体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36" name="Rectangle 12">
            <a:extLst>
              <a:ext uri="{FF2B5EF4-FFF2-40B4-BE49-F238E27FC236}">
                <a16:creationId xmlns:a16="http://schemas.microsoft.com/office/drawing/2014/main" id="{C2380498-E681-4470-B674-ACD6084FAB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000000"/>
                </a:solidFill>
                <a:latin typeface="Tahoma"/>
                <a:ea typeface="宋体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37" name="Rectangle 13">
            <a:extLst>
              <a:ext uri="{FF2B5EF4-FFF2-40B4-BE49-F238E27FC236}">
                <a16:creationId xmlns:a16="http://schemas.microsoft.com/office/drawing/2014/main" id="{CBFCF439-3A58-4755-88DE-73FEBEC495E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rgbClr val="000000"/>
                </a:solidFill>
                <a:latin typeface="Tahoma"/>
                <a:ea typeface="宋体"/>
              </a:defRPr>
            </a:lvl1pPr>
          </a:lstStyle>
          <a:p>
            <a:pPr>
              <a:defRPr/>
            </a:pPr>
            <a:fld id="{46EC3AB6-7714-4AE3-8740-9FAFE4EFF1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89" r:id="rId1"/>
    <p:sldLayoutId id="2147486390" r:id="rId2"/>
    <p:sldLayoutId id="2147486391" r:id="rId3"/>
    <p:sldLayoutId id="2147486392" r:id="rId4"/>
    <p:sldLayoutId id="2147486393" r:id="rId5"/>
    <p:sldLayoutId id="2147486394" r:id="rId6"/>
    <p:sldLayoutId id="2147486395" r:id="rId7"/>
    <p:sldLayoutId id="2147486396" r:id="rId8"/>
    <p:sldLayoutId id="2147486397" r:id="rId9"/>
    <p:sldLayoutId id="2147486398" r:id="rId10"/>
    <p:sldLayoutId id="2147486399" r:id="rId11"/>
    <p:sldLayoutId id="2147486400" r:id="rId12"/>
    <p:sldLayoutId id="2147486401" r:id="rId13"/>
    <p:sldLayoutId id="2147486402" r:id="rId14"/>
  </p:sldLayoutIdLst>
  <p:transition advClick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AE3C2-AF64-4941-AEA8-BFA78C5818E9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5774B-7E55-41E2-8677-FC1C8DCAC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40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08" r:id="rId1"/>
    <p:sldLayoutId id="2147486409" r:id="rId2"/>
    <p:sldLayoutId id="2147486410" r:id="rId3"/>
    <p:sldLayoutId id="2147486411" r:id="rId4"/>
    <p:sldLayoutId id="2147486412" r:id="rId5"/>
    <p:sldLayoutId id="2147486413" r:id="rId6"/>
    <p:sldLayoutId id="2147486414" r:id="rId7"/>
    <p:sldLayoutId id="2147486415" r:id="rId8"/>
    <p:sldLayoutId id="2147486416" r:id="rId9"/>
    <p:sldLayoutId id="2147486417" r:id="rId10"/>
    <p:sldLayoutId id="214748641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oleObject" Target="../embeddings/oleObject16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4.e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9.png"/><Relationship Id="rId1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6">
            <a:extLst>
              <a:ext uri="{FF2B5EF4-FFF2-40B4-BE49-F238E27FC236}">
                <a16:creationId xmlns:a16="http://schemas.microsoft.com/office/drawing/2014/main" id="{3ACC0151-BCD8-4041-878D-4D3C84EF3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71500"/>
            <a:ext cx="64087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0"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（理论）催化：一些</a:t>
            </a:r>
            <a:r>
              <a:rPr kumimoji="0" lang="en-US" altLang="en-US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</a:t>
            </a:r>
            <a:r>
              <a:rPr kumimoji="0"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科学问题</a:t>
            </a:r>
          </a:p>
        </p:txBody>
      </p:sp>
      <p:sp>
        <p:nvSpPr>
          <p:cNvPr id="151555" name="Rectangle 6">
            <a:extLst>
              <a:ext uri="{FF2B5EF4-FFF2-40B4-BE49-F238E27FC236}">
                <a16:creationId xmlns:a16="http://schemas.microsoft.com/office/drawing/2014/main" id="{C6CDD00C-D8BA-454E-BEB5-532A013F4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1752600"/>
            <a:ext cx="8135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>
                <a:ea typeface="黑体" panose="02010609060101010101" pitchFamily="49" charset="-122"/>
              </a:rPr>
              <a:t>基元反应如何发生？（反应能垒）</a:t>
            </a:r>
            <a:endParaRPr lang="en-US" altLang="zh-CN" sz="2800">
              <a:ea typeface="黑体" panose="02010609060101010101" pitchFamily="49" charset="-122"/>
            </a:endParaRPr>
          </a:p>
        </p:txBody>
      </p:sp>
      <p:sp>
        <p:nvSpPr>
          <p:cNvPr id="151556" name="Rectangle 6">
            <a:extLst>
              <a:ext uri="{FF2B5EF4-FFF2-40B4-BE49-F238E27FC236}">
                <a16:creationId xmlns:a16="http://schemas.microsoft.com/office/drawing/2014/main" id="{08A9AA2D-F165-47B7-AD6B-907D981DD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2136775"/>
            <a:ext cx="8135937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ea typeface="黑体" panose="02010609060101010101" pitchFamily="49" charset="-122"/>
              </a:rPr>
              <a:t>基元反应在什么地方发生？</a:t>
            </a:r>
            <a:endParaRPr lang="en-US" altLang="zh-CN" sz="2800">
              <a:ea typeface="黑体" panose="02010609060101010101" pitchFamily="49" charset="-122"/>
            </a:endParaRPr>
          </a:p>
        </p:txBody>
      </p:sp>
      <p:sp>
        <p:nvSpPr>
          <p:cNvPr id="151557" name="Rectangle 6">
            <a:extLst>
              <a:ext uri="{FF2B5EF4-FFF2-40B4-BE49-F238E27FC236}">
                <a16:creationId xmlns:a16="http://schemas.microsoft.com/office/drawing/2014/main" id="{916B5F31-2436-4306-B544-A4D3E15E5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4135438"/>
            <a:ext cx="81359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组成</a:t>
            </a:r>
            <a:r>
              <a:rPr lang="en-US" altLang="zh-CN" sz="2800">
                <a:solidFill>
                  <a:srgbClr val="000000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结构</a:t>
            </a:r>
            <a:r>
              <a:rPr lang="en-US" altLang="zh-CN" sz="2800">
                <a:solidFill>
                  <a:srgbClr val="000000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活性关系？</a:t>
            </a:r>
            <a:endParaRPr lang="en-US" altLang="zh-CN" sz="2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51558" name="Rectangle 6">
            <a:extLst>
              <a:ext uri="{FF2B5EF4-FFF2-40B4-BE49-F238E27FC236}">
                <a16:creationId xmlns:a16="http://schemas.microsoft.com/office/drawing/2014/main" id="{FBAA9183-42EA-48DA-983A-AAA2CA144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2746375"/>
            <a:ext cx="8135937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ea typeface="黑体" panose="02010609060101010101" pitchFamily="49" charset="-122"/>
              </a:rPr>
              <a:t>反应机理？如何描述整体催化活性？</a:t>
            </a:r>
            <a:endParaRPr lang="en-US" altLang="zh-CN" sz="2800">
              <a:ea typeface="黑体" panose="02010609060101010101" pitchFamily="49" charset="-122"/>
            </a:endParaRPr>
          </a:p>
        </p:txBody>
      </p:sp>
      <p:sp>
        <p:nvSpPr>
          <p:cNvPr id="151559" name="Slide Number Placeholder 1">
            <a:extLst>
              <a:ext uri="{FF2B5EF4-FFF2-40B4-BE49-F238E27FC236}">
                <a16:creationId xmlns:a16="http://schemas.microsoft.com/office/drawing/2014/main" id="{167AFD0C-DF05-48AE-B344-192BF7DEDCC9}"/>
              </a:ext>
            </a:extLst>
          </p:cNvPr>
          <p:cNvSpPr txBox="1">
            <a:spLocks/>
          </p:cNvSpPr>
          <p:nvPr/>
        </p:nvSpPr>
        <p:spPr bwMode="auto">
          <a:xfrm>
            <a:off x="6880225" y="63992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4970D5B-BCA6-48E9-82B0-4041302E3267}" type="slidenum">
              <a:rPr kumimoji="0" lang="en-US" altLang="zh-CN" sz="1200" b="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</a:t>
            </a:fld>
            <a:endParaRPr kumimoji="0" lang="en-US" altLang="zh-CN" sz="1200" b="0">
              <a:solidFill>
                <a:srgbClr val="898989"/>
              </a:solidFill>
            </a:endParaRPr>
          </a:p>
        </p:txBody>
      </p:sp>
      <p:sp>
        <p:nvSpPr>
          <p:cNvPr id="151560" name="Rectangle 6">
            <a:extLst>
              <a:ext uri="{FF2B5EF4-FFF2-40B4-BE49-F238E27FC236}">
                <a16:creationId xmlns:a16="http://schemas.microsoft.com/office/drawing/2014/main" id="{A0F669A2-7D62-4395-87BD-F204FC4EC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3429000"/>
            <a:ext cx="813593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ea typeface="黑体" panose="02010609060101010101" pitchFamily="49" charset="-122"/>
              </a:rPr>
              <a:t>催化活性变化规律？主要矛盾？定量化？</a:t>
            </a:r>
            <a:endParaRPr lang="en-US" altLang="zh-CN" sz="280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7E33FCAD-E708-B24E-8695-548D0A9FE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456" y="282027"/>
            <a:ext cx="7870825" cy="173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活性统计方法：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微观动力学模拟（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Microkineti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Analysis)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动态蒙特卡罗模拟（</a:t>
            </a:r>
            <a:r>
              <a:rPr kumimoji="0" lang="en-US" altLang="zh-CN" sz="2400" b="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Kinetic Monte Carlo)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30" name="Rectangle 6">
            <a:extLst>
              <a:ext uri="{FF2B5EF4-FFF2-40B4-BE49-F238E27FC236}">
                <a16:creationId xmlns:a16="http://schemas.microsoft.com/office/drawing/2014/main" id="{8EBC65E6-E865-EB4A-AFDF-DAAC3E75C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6" y="3910409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2468" name="Object 9">
            <a:extLst>
              <a:ext uri="{FF2B5EF4-FFF2-40B4-BE49-F238E27FC236}">
                <a16:creationId xmlns:a16="http://schemas.microsoft.com/office/drawing/2014/main" id="{21B72814-4C50-9841-BE3B-36BDB5537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834433"/>
              </p:ext>
            </p:extLst>
          </p:nvPr>
        </p:nvGraphicFramePr>
        <p:xfrm>
          <a:off x="2554821" y="4701112"/>
          <a:ext cx="6193358" cy="104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98" name="公式" r:id="rId3" imgW="69049900" imgH="11696700" progId="Equation.3">
                  <p:embed/>
                </p:oleObj>
              </mc:Choice>
              <mc:Fallback>
                <p:oleObj name="公式" r:id="rId3" imgW="69049900" imgH="11696700" progId="Equation.3">
                  <p:embed/>
                  <p:pic>
                    <p:nvPicPr>
                      <p:cNvPr id="62468" name="Object 9">
                        <a:extLst>
                          <a:ext uri="{FF2B5EF4-FFF2-40B4-BE49-F238E27FC236}">
                            <a16:creationId xmlns:a16="http://schemas.microsoft.com/office/drawing/2014/main" id="{21B72814-4C50-9841-BE3B-36BDB5537C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821" y="4701112"/>
                        <a:ext cx="6193358" cy="104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469" name="Group 7">
            <a:extLst>
              <a:ext uri="{FF2B5EF4-FFF2-40B4-BE49-F238E27FC236}">
                <a16:creationId xmlns:a16="http://schemas.microsoft.com/office/drawing/2014/main" id="{D6483492-F592-4449-9E1E-D299788587ED}"/>
              </a:ext>
            </a:extLst>
          </p:cNvPr>
          <p:cNvGrpSpPr>
            <a:grpSpLocks/>
          </p:cNvGrpSpPr>
          <p:nvPr/>
        </p:nvGrpSpPr>
        <p:grpSpPr bwMode="auto">
          <a:xfrm>
            <a:off x="3707904" y="2276872"/>
            <a:ext cx="4968875" cy="2376487"/>
            <a:chOff x="612" y="646"/>
            <a:chExt cx="2812" cy="1097"/>
          </a:xfrm>
        </p:grpSpPr>
        <p:graphicFrame>
          <p:nvGraphicFramePr>
            <p:cNvPr id="22537" name="Object 5">
              <a:extLst>
                <a:ext uri="{FF2B5EF4-FFF2-40B4-BE49-F238E27FC236}">
                  <a16:creationId xmlns:a16="http://schemas.microsoft.com/office/drawing/2014/main" id="{8EFD0423-98FC-EF4F-9088-83D80BA2C5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03" y="663"/>
            <a:ext cx="1433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599" name="Equation" r:id="rId5" imgW="29845000" imgH="6146800" progId="Equation.DSMT4">
                    <p:embed/>
                  </p:oleObj>
                </mc:Choice>
                <mc:Fallback>
                  <p:oleObj name="Equation" r:id="rId5" imgW="29845000" imgH="6146800" progId="Equation.DSMT4">
                    <p:embed/>
                    <p:pic>
                      <p:nvPicPr>
                        <p:cNvPr id="22537" name="Object 5">
                          <a:extLst>
                            <a:ext uri="{FF2B5EF4-FFF2-40B4-BE49-F238E27FC236}">
                              <a16:creationId xmlns:a16="http://schemas.microsoft.com/office/drawing/2014/main" id="{8EFD0423-98FC-EF4F-9088-83D80BA2C5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3" y="663"/>
                          <a:ext cx="1433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8" name="Object 7">
              <a:extLst>
                <a:ext uri="{FF2B5EF4-FFF2-40B4-BE49-F238E27FC236}">
                  <a16:creationId xmlns:a16="http://schemas.microsoft.com/office/drawing/2014/main" id="{FE47970F-0794-C743-B6A0-C310610319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4" y="992"/>
            <a:ext cx="1829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00" name="Equation" r:id="rId7" imgW="45059600" imgH="10236200" progId="Equation.DSMT4">
                    <p:embed/>
                  </p:oleObj>
                </mc:Choice>
                <mc:Fallback>
                  <p:oleObj name="Equation" r:id="rId7" imgW="45059600" imgH="10236200" progId="Equation.DSMT4">
                    <p:embed/>
                    <p:pic>
                      <p:nvPicPr>
                        <p:cNvPr id="22538" name="Object 7">
                          <a:extLst>
                            <a:ext uri="{FF2B5EF4-FFF2-40B4-BE49-F238E27FC236}">
                              <a16:creationId xmlns:a16="http://schemas.microsoft.com/office/drawing/2014/main" id="{FE47970F-0794-C743-B6A0-C310610319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4" y="992"/>
                          <a:ext cx="1829" cy="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9" name="Rectangle 10">
              <a:extLst>
                <a:ext uri="{FF2B5EF4-FFF2-40B4-BE49-F238E27FC236}">
                  <a16:creationId xmlns:a16="http://schemas.microsoft.com/office/drawing/2014/main" id="{D72F1206-EAEC-F04F-AA25-D998A2D30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702"/>
              <a:ext cx="1202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De Donder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关系：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40" name="Rectangle 11">
              <a:extLst>
                <a:ext uri="{FF2B5EF4-FFF2-40B4-BE49-F238E27FC236}">
                  <a16:creationId xmlns:a16="http://schemas.microsoft.com/office/drawing/2014/main" id="{71596ED4-1318-EF4F-8D2D-B6B379BCC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1062"/>
              <a:ext cx="952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过渡态理论：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41" name="Rectangle 12">
              <a:extLst>
                <a:ext uri="{FF2B5EF4-FFF2-40B4-BE49-F238E27FC236}">
                  <a16:creationId xmlns:a16="http://schemas.microsoft.com/office/drawing/2014/main" id="{088507E1-1413-F547-A657-D861500B0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" y="1460"/>
              <a:ext cx="750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稳态条件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:</a:t>
              </a:r>
            </a:p>
          </p:txBody>
        </p:sp>
        <p:graphicFrame>
          <p:nvGraphicFramePr>
            <p:cNvPr id="22542" name="Object 13">
              <a:extLst>
                <a:ext uri="{FF2B5EF4-FFF2-40B4-BE49-F238E27FC236}">
                  <a16:creationId xmlns:a16="http://schemas.microsoft.com/office/drawing/2014/main" id="{B3569FD3-2DA9-734F-B61B-54F40A2D0A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40" y="1465"/>
            <a:ext cx="1406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01" name="Equation" r:id="rId9" imgW="29260800" imgH="5270500" progId="Equation.DSMT4">
                    <p:embed/>
                  </p:oleObj>
                </mc:Choice>
                <mc:Fallback>
                  <p:oleObj name="Equation" r:id="rId9" imgW="29260800" imgH="5270500" progId="Equation.DSMT4">
                    <p:embed/>
                    <p:pic>
                      <p:nvPicPr>
                        <p:cNvPr id="22542" name="Object 13">
                          <a:extLst>
                            <a:ext uri="{FF2B5EF4-FFF2-40B4-BE49-F238E27FC236}">
                              <a16:creationId xmlns:a16="http://schemas.microsoft.com/office/drawing/2014/main" id="{B3569FD3-2DA9-734F-B61B-54F40A2D0A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0" y="1465"/>
                          <a:ext cx="1406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3" name="Rectangle 15">
              <a:extLst>
                <a:ext uri="{FF2B5EF4-FFF2-40B4-BE49-F238E27FC236}">
                  <a16:creationId xmlns:a16="http://schemas.microsoft.com/office/drawing/2014/main" id="{A5F4CB71-3262-A54F-A0FB-F7C883FD5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646"/>
              <a:ext cx="2812" cy="1097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2533" name="Group 16">
            <a:extLst>
              <a:ext uri="{FF2B5EF4-FFF2-40B4-BE49-F238E27FC236}">
                <a16:creationId xmlns:a16="http://schemas.microsoft.com/office/drawing/2014/main" id="{09D3901E-CD68-0844-82BD-AE5D0B4CB932}"/>
              </a:ext>
            </a:extLst>
          </p:cNvPr>
          <p:cNvGrpSpPr>
            <a:grpSpLocks/>
          </p:cNvGrpSpPr>
          <p:nvPr/>
        </p:nvGrpSpPr>
        <p:grpSpPr bwMode="auto">
          <a:xfrm>
            <a:off x="539254" y="2278459"/>
            <a:ext cx="3240088" cy="2363788"/>
            <a:chOff x="3512" y="663"/>
            <a:chExt cx="1500" cy="1089"/>
          </a:xfrm>
        </p:grpSpPr>
        <p:graphicFrame>
          <p:nvGraphicFramePr>
            <p:cNvPr id="22535" name="Object 4">
              <a:extLst>
                <a:ext uri="{FF2B5EF4-FFF2-40B4-BE49-F238E27FC236}">
                  <a16:creationId xmlns:a16="http://schemas.microsoft.com/office/drawing/2014/main" id="{10F7122C-6794-C34A-88C4-6332916F8C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12" y="685"/>
            <a:ext cx="1500" cy="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02" name="公式" r:id="rId11" imgW="2019300" imgH="1422400" progId="Equation.3">
                    <p:embed/>
                  </p:oleObj>
                </mc:Choice>
                <mc:Fallback>
                  <p:oleObj name="公式" r:id="rId11" imgW="2019300" imgH="1422400" progId="Equation.3">
                    <p:embed/>
                    <p:pic>
                      <p:nvPicPr>
                        <p:cNvPr id="22535" name="Object 4">
                          <a:extLst>
                            <a:ext uri="{FF2B5EF4-FFF2-40B4-BE49-F238E27FC236}">
                              <a16:creationId xmlns:a16="http://schemas.microsoft.com/office/drawing/2014/main" id="{10F7122C-6794-C34A-88C4-6332916F8C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2" y="685"/>
                          <a:ext cx="1500" cy="1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6" name="矩形 4">
              <a:extLst>
                <a:ext uri="{FF2B5EF4-FFF2-40B4-BE49-F238E27FC236}">
                  <a16:creationId xmlns:a16="http://schemas.microsoft.com/office/drawing/2014/main" id="{FFFE5DB2-4BFA-214B-B82F-E92285123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663"/>
              <a:ext cx="1452" cy="1089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2534" name="Rectangle 17">
            <a:extLst>
              <a:ext uri="{FF2B5EF4-FFF2-40B4-BE49-F238E27FC236}">
                <a16:creationId xmlns:a16="http://schemas.microsoft.com/office/drawing/2014/main" id="{8E133661-5BA7-9644-A968-3564E4DE4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6308725"/>
            <a:ext cx="325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 Chem Phys, 2009, 130, 224701</a:t>
            </a:r>
            <a:endParaRPr kumimoji="0" lang="zh-CN" altLang="en-US" sz="1800" b="1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7CB7D6A9-8D68-4630-8479-D43990EB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625" y="5515374"/>
            <a:ext cx="3528392" cy="114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需计算基元反应</a:t>
            </a:r>
            <a:endParaRPr kumimoji="0"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457200" indent="-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平衡常数（焓变、熵变）</a:t>
            </a:r>
            <a:endParaRPr kumimoji="0"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457200" indent="-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反应能垒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57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890" name="Object 4">
            <a:extLst>
              <a:ext uri="{FF2B5EF4-FFF2-40B4-BE49-F238E27FC236}">
                <a16:creationId xmlns:a16="http://schemas.microsoft.com/office/drawing/2014/main" id="{1C099A20-F0E4-4699-9192-809F05C72F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2308225"/>
          <a:ext cx="8964613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29" name="Bitmap Image" r:id="rId3" imgW="9135750" imgH="4076190" progId="Paint.Picture">
                  <p:embed/>
                </p:oleObj>
              </mc:Choice>
              <mc:Fallback>
                <p:oleObj name="Bitmap Image" r:id="rId3" imgW="9135750" imgH="407619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308225"/>
                        <a:ext cx="8964613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1" name="Rectangle 7">
            <a:extLst>
              <a:ext uri="{FF2B5EF4-FFF2-40B4-BE49-F238E27FC236}">
                <a16:creationId xmlns:a16="http://schemas.microsoft.com/office/drawing/2014/main" id="{7E2CA63B-E9C6-4D67-A6F0-E6DC50481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32" y="1584325"/>
            <a:ext cx="85677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Fundamental finding in heterogeneous catalysis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892" name="Freeform 8">
            <a:extLst>
              <a:ext uri="{FF2B5EF4-FFF2-40B4-BE49-F238E27FC236}">
                <a16:creationId xmlns:a16="http://schemas.microsoft.com/office/drawing/2014/main" id="{6EB8A1CE-8B6D-484C-A032-4419659E5925}"/>
              </a:ext>
            </a:extLst>
          </p:cNvPr>
          <p:cNvSpPr>
            <a:spLocks/>
          </p:cNvSpPr>
          <p:nvPr/>
        </p:nvSpPr>
        <p:spPr bwMode="auto">
          <a:xfrm>
            <a:off x="2051050" y="3821113"/>
            <a:ext cx="4608513" cy="1450975"/>
          </a:xfrm>
          <a:custGeom>
            <a:avLst/>
            <a:gdLst>
              <a:gd name="T0" fmla="*/ 0 w 2949"/>
              <a:gd name="T1" fmla="*/ 2147483646 h 914"/>
              <a:gd name="T2" fmla="*/ 2147483646 w 2949"/>
              <a:gd name="T3" fmla="*/ 2147483646 h 914"/>
              <a:gd name="T4" fmla="*/ 2147483646 w 2949"/>
              <a:gd name="T5" fmla="*/ 2147483646 h 91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49" h="914">
                <a:moveTo>
                  <a:pt x="0" y="869"/>
                </a:moveTo>
                <a:cubicBezTo>
                  <a:pt x="503" y="434"/>
                  <a:pt x="1006" y="0"/>
                  <a:pt x="1497" y="7"/>
                </a:cubicBezTo>
                <a:cubicBezTo>
                  <a:pt x="1988" y="14"/>
                  <a:pt x="2707" y="763"/>
                  <a:pt x="2949" y="914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893" name="Rectangle 9">
            <a:extLst>
              <a:ext uri="{FF2B5EF4-FFF2-40B4-BE49-F238E27FC236}">
                <a16:creationId xmlns:a16="http://schemas.microsoft.com/office/drawing/2014/main" id="{EF9032FC-2EEC-48E1-8856-E92B0E907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948433"/>
            <a:ext cx="58445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火山型曲线  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Volcano curve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894" name="Line 2">
            <a:extLst>
              <a:ext uri="{FF2B5EF4-FFF2-40B4-BE49-F238E27FC236}">
                <a16:creationId xmlns:a16="http://schemas.microsoft.com/office/drawing/2014/main" id="{8B8AD164-B983-4B4A-B28A-085C7E8BDE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5895" name="Picture 2" descr="Screen Shot 2014-04-06 at 14.35.28.png">
            <a:extLst>
              <a:ext uri="{FF2B5EF4-FFF2-40B4-BE49-F238E27FC236}">
                <a16:creationId xmlns:a16="http://schemas.microsoft.com/office/drawing/2014/main" id="{BD2AB0E0-FF1F-4CDA-81DB-D6DDFCAE9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6" name="Text Box 4">
            <a:extLst>
              <a:ext uri="{FF2B5EF4-FFF2-40B4-BE49-F238E27FC236}">
                <a16:creationId xmlns:a16="http://schemas.microsoft.com/office/drawing/2014/main" id="{485F20E8-FCB3-4D1F-A0FF-5FD6CF3AE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181550"/>
            <a:ext cx="66967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活性趋势 （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Activity Trend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GB" altLang="zh-CN" sz="3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Rectangle 13">
            <a:extLst>
              <a:ext uri="{FF2B5EF4-FFF2-40B4-BE49-F238E27FC236}">
                <a16:creationId xmlns:a16="http://schemas.microsoft.com/office/drawing/2014/main" id="{B7F88C9A-556E-403C-B791-4DDB892A0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5363" y="5365387"/>
            <a:ext cx="12969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基元步骤：</a:t>
            </a:r>
            <a:endParaRPr lang="en-GB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GB" altLang="zh-CN" sz="1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2</a:t>
            </a: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GB" altLang="zh-CN" sz="1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GB" altLang="zh-CN" sz="18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2H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084" name="Rectangle 14">
            <a:extLst>
              <a:ext uri="{FF2B5EF4-FFF2-40B4-BE49-F238E27FC236}">
                <a16:creationId xmlns:a16="http://schemas.microsoft.com/office/drawing/2014/main" id="{8B722AEB-C248-4538-A408-A8AFF89B7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592" y="5206642"/>
            <a:ext cx="21605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N+H</a:t>
            </a: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NH+H</a:t>
            </a:r>
            <a:r>
              <a:rPr lang="en-GB" altLang="zh-CN" sz="18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NH</a:t>
            </a:r>
            <a:r>
              <a:rPr lang="en-GB" altLang="zh-CN" sz="1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NH</a:t>
            </a:r>
            <a:r>
              <a:rPr lang="en-GB" altLang="zh-CN" sz="1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+H</a:t>
            </a:r>
            <a:r>
              <a:rPr lang="en-GB" altLang="zh-CN" sz="18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NH</a:t>
            </a:r>
            <a:r>
              <a:rPr lang="en-GB" altLang="zh-CN" sz="1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18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4085" name="Picture 2" descr="Screen Shot 2014-04-06 at 14.35.28.png">
            <a:extLst>
              <a:ext uri="{FF2B5EF4-FFF2-40B4-BE49-F238E27FC236}">
                <a16:creationId xmlns:a16="http://schemas.microsoft.com/office/drawing/2014/main" id="{F94D03F7-3406-43E0-925D-7D582DA4C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6" name="Text Box 4">
            <a:extLst>
              <a:ext uri="{FF2B5EF4-FFF2-40B4-BE49-F238E27FC236}">
                <a16:creationId xmlns:a16="http://schemas.microsoft.com/office/drawing/2014/main" id="{C4DDAABB-9353-4DB3-98E8-1BF223072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3500"/>
            <a:ext cx="360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Activity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E28A7B-3D63-4F51-8DE0-C514718F4CA9}"/>
              </a:ext>
            </a:extLst>
          </p:cNvPr>
          <p:cNvGrpSpPr/>
          <p:nvPr/>
        </p:nvGrpSpPr>
        <p:grpSpPr>
          <a:xfrm>
            <a:off x="35496" y="1916832"/>
            <a:ext cx="7259637" cy="3240087"/>
            <a:chOff x="166688" y="998538"/>
            <a:chExt cx="7259637" cy="3240087"/>
          </a:xfrm>
        </p:grpSpPr>
        <p:graphicFrame>
          <p:nvGraphicFramePr>
            <p:cNvPr id="7" name="Object 44">
              <a:extLst>
                <a:ext uri="{FF2B5EF4-FFF2-40B4-BE49-F238E27FC236}">
                  <a16:creationId xmlns:a16="http://schemas.microsoft.com/office/drawing/2014/main" id="{DFB919B3-D0F1-41B0-BAC6-CD45D52C77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6089647"/>
                </p:ext>
              </p:extLst>
            </p:nvPr>
          </p:nvGraphicFramePr>
          <p:xfrm>
            <a:off x="166688" y="998538"/>
            <a:ext cx="7259637" cy="3240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30" name="BMP 图像" r:id="rId4" imgW="9134640" imgH="4076640" progId="Paint.Picture">
                    <p:embed/>
                  </p:oleObj>
                </mc:Choice>
                <mc:Fallback>
                  <p:oleObj name="BMP 图像" r:id="rId4" imgW="9134640" imgH="4076640" progId="Paint.Picture">
                    <p:embed/>
                    <p:pic>
                      <p:nvPicPr>
                        <p:cNvPr id="173061" name="Object 44">
                          <a:extLst>
                            <a:ext uri="{FF2B5EF4-FFF2-40B4-BE49-F238E27FC236}">
                              <a16:creationId xmlns:a16="http://schemas.microsoft.com/office/drawing/2014/main" id="{0AB3F506-3ECC-4B49-818D-DA02309B39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688" y="998538"/>
                          <a:ext cx="7259637" cy="3240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F051189-8615-4978-A2CE-E48368A9DB9D}"/>
                </a:ext>
              </a:extLst>
            </p:cNvPr>
            <p:cNvGrpSpPr/>
            <p:nvPr/>
          </p:nvGrpSpPr>
          <p:grpSpPr>
            <a:xfrm>
              <a:off x="2195413" y="2525297"/>
              <a:ext cx="2520925" cy="373062"/>
              <a:chOff x="2640260" y="4183063"/>
              <a:chExt cx="2520925" cy="373062"/>
            </a:xfrm>
          </p:grpSpPr>
          <p:sp>
            <p:nvSpPr>
              <p:cNvPr id="17" name="Oval 45">
                <a:extLst>
                  <a:ext uri="{FF2B5EF4-FFF2-40B4-BE49-F238E27FC236}">
                    <a16:creationId xmlns:a16="http://schemas.microsoft.com/office/drawing/2014/main" id="{32E34EA8-ACD7-421B-825D-323F00E7F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260" y="4195763"/>
                <a:ext cx="360363" cy="36036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Oval 47">
                <a:extLst>
                  <a:ext uri="{FF2B5EF4-FFF2-40B4-BE49-F238E27FC236}">
                    <a16:creationId xmlns:a16="http://schemas.microsoft.com/office/drawing/2014/main" id="{16B7A956-849B-4659-8E0B-4A1458157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01" y="4189413"/>
                <a:ext cx="360362" cy="36036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Oval 48">
                <a:extLst>
                  <a:ext uri="{FF2B5EF4-FFF2-40B4-BE49-F238E27FC236}">
                    <a16:creationId xmlns:a16="http://schemas.microsoft.com/office/drawing/2014/main" id="{FFF31F39-FE87-4744-A43A-46A983B8C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663" y="4189413"/>
                <a:ext cx="360362" cy="36036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Oval 49">
                <a:extLst>
                  <a:ext uri="{FF2B5EF4-FFF2-40B4-BE49-F238E27FC236}">
                    <a16:creationId xmlns:a16="http://schemas.microsoft.com/office/drawing/2014/main" id="{2D3639A7-7410-488D-A4D3-C8E5148A1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0703" y="4189413"/>
                <a:ext cx="360362" cy="36036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Oval 50">
                <a:extLst>
                  <a:ext uri="{FF2B5EF4-FFF2-40B4-BE49-F238E27FC236}">
                    <a16:creationId xmlns:a16="http://schemas.microsoft.com/office/drawing/2014/main" id="{CEC5D2C1-52F1-40E9-80B8-9D1B7F145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743" y="4183063"/>
                <a:ext cx="360362" cy="36036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Oval 51">
                <a:extLst>
                  <a:ext uri="{FF2B5EF4-FFF2-40B4-BE49-F238E27FC236}">
                    <a16:creationId xmlns:a16="http://schemas.microsoft.com/office/drawing/2014/main" id="{248F129D-BBCC-4028-BF38-314ED2B2A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783" y="4183063"/>
                <a:ext cx="360362" cy="36036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Oval 52">
                <a:extLst>
                  <a:ext uri="{FF2B5EF4-FFF2-40B4-BE49-F238E27FC236}">
                    <a16:creationId xmlns:a16="http://schemas.microsoft.com/office/drawing/2014/main" id="{4ADC5F17-868F-486F-A432-0B44AAF5F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823" y="4189413"/>
                <a:ext cx="360362" cy="36036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33794" name="Object 5">
            <a:extLst>
              <a:ext uri="{FF2B5EF4-FFF2-40B4-BE49-F238E27FC236}">
                <a16:creationId xmlns:a16="http://schemas.microsoft.com/office/drawing/2014/main" id="{34223A5E-6349-4E5A-8CA1-82327084FB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098654"/>
              </p:ext>
            </p:extLst>
          </p:nvPr>
        </p:nvGraphicFramePr>
        <p:xfrm>
          <a:off x="5446983" y="2037420"/>
          <a:ext cx="3589513" cy="2837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1" r:id="rId6" imgW="21069300" imgH="16621125" progId="Origin50.Graph">
                  <p:embed/>
                </p:oleObj>
              </mc:Choice>
              <mc:Fallback>
                <p:oleObj r:id="rId6" imgW="21069300" imgH="16621125" progId="Origin50.Grap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6983" y="2037420"/>
                        <a:ext cx="3589513" cy="28377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6">
            <a:extLst>
              <a:ext uri="{FF2B5EF4-FFF2-40B4-BE49-F238E27FC236}">
                <a16:creationId xmlns:a16="http://schemas.microsoft.com/office/drawing/2014/main" id="{E5FF1F1D-9ED9-4B30-95A0-6F32A5F9C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1152526"/>
            <a:ext cx="56169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示例：</a:t>
            </a:r>
            <a:r>
              <a:rPr lang="en-GB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Ammonia synthesis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914" name="Object 4">
            <a:extLst>
              <a:ext uri="{FF2B5EF4-FFF2-40B4-BE49-F238E27FC236}">
                <a16:creationId xmlns:a16="http://schemas.microsoft.com/office/drawing/2014/main" id="{55451179-D420-420D-9F7F-A65A0D80CA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2308225"/>
          <a:ext cx="8964613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55" name="Bitmap Image" r:id="rId3" imgW="9135750" imgH="4076190" progId="Paint.Picture">
                  <p:embed/>
                </p:oleObj>
              </mc:Choice>
              <mc:Fallback>
                <p:oleObj name="Bitmap Image" r:id="rId3" imgW="9135750" imgH="407619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308225"/>
                        <a:ext cx="8964613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5" name="Freeform 8">
            <a:extLst>
              <a:ext uri="{FF2B5EF4-FFF2-40B4-BE49-F238E27FC236}">
                <a16:creationId xmlns:a16="http://schemas.microsoft.com/office/drawing/2014/main" id="{45A2153C-02E0-4CE0-AB08-EC50224D7013}"/>
              </a:ext>
            </a:extLst>
          </p:cNvPr>
          <p:cNvSpPr>
            <a:spLocks/>
          </p:cNvSpPr>
          <p:nvPr/>
        </p:nvSpPr>
        <p:spPr bwMode="auto">
          <a:xfrm>
            <a:off x="2051050" y="3821113"/>
            <a:ext cx="4608513" cy="1450975"/>
          </a:xfrm>
          <a:custGeom>
            <a:avLst/>
            <a:gdLst>
              <a:gd name="T0" fmla="*/ 0 w 2949"/>
              <a:gd name="T1" fmla="*/ 2147483646 h 914"/>
              <a:gd name="T2" fmla="*/ 2147483646 w 2949"/>
              <a:gd name="T3" fmla="*/ 2147483646 h 914"/>
              <a:gd name="T4" fmla="*/ 2147483646 w 2949"/>
              <a:gd name="T5" fmla="*/ 2147483646 h 91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49" h="914">
                <a:moveTo>
                  <a:pt x="0" y="869"/>
                </a:moveTo>
                <a:cubicBezTo>
                  <a:pt x="503" y="434"/>
                  <a:pt x="1006" y="0"/>
                  <a:pt x="1497" y="7"/>
                </a:cubicBezTo>
                <a:cubicBezTo>
                  <a:pt x="1988" y="14"/>
                  <a:pt x="2707" y="763"/>
                  <a:pt x="2949" y="914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6916" name="Rectangle 8">
            <a:extLst>
              <a:ext uri="{FF2B5EF4-FFF2-40B4-BE49-F238E27FC236}">
                <a16:creationId xmlns:a16="http://schemas.microsoft.com/office/drawing/2014/main" id="{7096F049-6B60-484F-8DB5-4024151CE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1018835"/>
            <a:ext cx="55440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常识解释：</a:t>
            </a:r>
            <a:r>
              <a:rPr lang="en-GB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Sabatier’s principle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6917" name="Rectangle 9">
            <a:extLst>
              <a:ext uri="{FF2B5EF4-FFF2-40B4-BE49-F238E27FC236}">
                <a16:creationId xmlns:a16="http://schemas.microsoft.com/office/drawing/2014/main" id="{862DA3A2-14A3-432F-A6E1-ADC1CA51E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484313"/>
            <a:ext cx="85328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Surface species must adsorb on the catalyst neither too weak nor too strong.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8506" name="Line 10">
            <a:extLst>
              <a:ext uri="{FF2B5EF4-FFF2-40B4-BE49-F238E27FC236}">
                <a16:creationId xmlns:a16="http://schemas.microsoft.com/office/drawing/2014/main" id="{57B74244-DB1E-4957-B954-320F774F78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43213" y="2276475"/>
            <a:ext cx="1584325" cy="21018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18507" name="Line 11">
            <a:extLst>
              <a:ext uri="{FF2B5EF4-FFF2-40B4-BE49-F238E27FC236}">
                <a16:creationId xmlns:a16="http://schemas.microsoft.com/office/drawing/2014/main" id="{DB40A9E2-B5D9-4060-92D6-A432560019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0425" y="1989138"/>
            <a:ext cx="1906588" cy="25193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6920" name="Line 2">
            <a:extLst>
              <a:ext uri="{FF2B5EF4-FFF2-40B4-BE49-F238E27FC236}">
                <a16:creationId xmlns:a16="http://schemas.microsoft.com/office/drawing/2014/main" id="{079D8252-648B-49A8-9C36-E113D5CD2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6921" name="Picture 2" descr="Screen Shot 2014-04-06 at 14.35.28.png">
            <a:extLst>
              <a:ext uri="{FF2B5EF4-FFF2-40B4-BE49-F238E27FC236}">
                <a16:creationId xmlns:a16="http://schemas.microsoft.com/office/drawing/2014/main" id="{B137A547-76EC-4F50-8E8A-ABC01569A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1AB45523-7336-4C23-A5E3-782A5B274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181550"/>
            <a:ext cx="66967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活性趋势 （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Activity Trend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GB" altLang="zh-CN" sz="3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8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18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938" name="Object 4">
            <a:extLst>
              <a:ext uri="{FF2B5EF4-FFF2-40B4-BE49-F238E27FC236}">
                <a16:creationId xmlns:a16="http://schemas.microsoft.com/office/drawing/2014/main" id="{8583DC1E-573A-434D-A792-112B25B2D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929063"/>
          <a:ext cx="331152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45" name="Graph" r:id="rId3" imgW="22021800" imgH="17659350" progId="Origin50.Graph">
                  <p:embed/>
                </p:oleObj>
              </mc:Choice>
              <mc:Fallback>
                <p:oleObj name="Graph" r:id="rId3" imgW="22021800" imgH="17659350" progId="Origin50.Grap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929063"/>
                        <a:ext cx="3311525" cy="265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39" name="Object 5">
            <a:extLst>
              <a:ext uri="{FF2B5EF4-FFF2-40B4-BE49-F238E27FC236}">
                <a16:creationId xmlns:a16="http://schemas.microsoft.com/office/drawing/2014/main" id="{48221415-BBC4-48EA-9F19-17A7ADF7BC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3990975"/>
          <a:ext cx="3046412" cy="246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46" name="Graph" r:id="rId5" imgW="23364825" imgH="16316325" progId="Origin50.Graph">
                  <p:embed/>
                </p:oleObj>
              </mc:Choice>
              <mc:Fallback>
                <p:oleObj name="Graph" r:id="rId5" imgW="23364825" imgH="16316325" progId="Origin50.Grap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990975"/>
                        <a:ext cx="3046412" cy="246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7940" name="Group 6">
            <a:extLst>
              <a:ext uri="{FF2B5EF4-FFF2-40B4-BE49-F238E27FC236}">
                <a16:creationId xmlns:a16="http://schemas.microsoft.com/office/drawing/2014/main" id="{2D36C0D8-1B26-4304-A1CA-3BD9773CA3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0475" y="922338"/>
            <a:ext cx="6911975" cy="3443287"/>
            <a:chOff x="2160" y="1830"/>
            <a:chExt cx="7200" cy="3588"/>
          </a:xfrm>
        </p:grpSpPr>
        <p:sp>
          <p:nvSpPr>
            <p:cNvPr id="167944" name="AutoShape 7">
              <a:extLst>
                <a:ext uri="{FF2B5EF4-FFF2-40B4-BE49-F238E27FC236}">
                  <a16:creationId xmlns:a16="http://schemas.microsoft.com/office/drawing/2014/main" id="{6F48E06B-FABB-414D-8124-91D0ED2933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30"/>
              <a:ext cx="7200" cy="3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945" name="Line 8">
              <a:extLst>
                <a:ext uri="{FF2B5EF4-FFF2-40B4-BE49-F238E27FC236}">
                  <a16:creationId xmlns:a16="http://schemas.microsoft.com/office/drawing/2014/main" id="{7298F129-F452-41CF-8126-E15A37CF3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0" y="3233"/>
              <a:ext cx="540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46" name="Line 9">
              <a:extLst>
                <a:ext uri="{FF2B5EF4-FFF2-40B4-BE49-F238E27FC236}">
                  <a16:creationId xmlns:a16="http://schemas.microsoft.com/office/drawing/2014/main" id="{5E277562-D172-49E7-8C98-5A91D4FD3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4948"/>
              <a:ext cx="540" cy="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47" name="Line 10">
              <a:extLst>
                <a:ext uri="{FF2B5EF4-FFF2-40B4-BE49-F238E27FC236}">
                  <a16:creationId xmlns:a16="http://schemas.microsoft.com/office/drawing/2014/main" id="{34F1E847-5B6F-4C2B-9B40-29541F985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0" y="4352"/>
              <a:ext cx="360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48" name="Line 11">
              <a:extLst>
                <a:ext uri="{FF2B5EF4-FFF2-40B4-BE49-F238E27FC236}">
                  <a16:creationId xmlns:a16="http://schemas.microsoft.com/office/drawing/2014/main" id="{3EB3660D-2D1A-4E7D-8BAC-9081CB286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0" y="3729"/>
              <a:ext cx="360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49" name="Line 12">
              <a:extLst>
                <a:ext uri="{FF2B5EF4-FFF2-40B4-BE49-F238E27FC236}">
                  <a16:creationId xmlns:a16="http://schemas.microsoft.com/office/drawing/2014/main" id="{1D840EE1-DE04-4CC9-B37F-53ED7EC11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9" y="2425"/>
              <a:ext cx="540" cy="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0" name="Line 13">
              <a:extLst>
                <a:ext uri="{FF2B5EF4-FFF2-40B4-BE49-F238E27FC236}">
                  <a16:creationId xmlns:a16="http://schemas.microsoft.com/office/drawing/2014/main" id="{431C6D5B-1FD8-4764-AEAB-67BF71BF84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6" y="2198"/>
              <a:ext cx="540" cy="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1" name="Line 14">
              <a:extLst>
                <a:ext uri="{FF2B5EF4-FFF2-40B4-BE49-F238E27FC236}">
                  <a16:creationId xmlns:a16="http://schemas.microsoft.com/office/drawing/2014/main" id="{88DBED2F-53B7-456D-894D-CE61CE18C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0" y="4014"/>
              <a:ext cx="540" cy="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2" name="Freeform 15">
              <a:extLst>
                <a:ext uri="{FF2B5EF4-FFF2-40B4-BE49-F238E27FC236}">
                  <a16:creationId xmlns:a16="http://schemas.microsoft.com/office/drawing/2014/main" id="{11399A28-12D3-4585-8ADA-E2D4B7627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2012"/>
              <a:ext cx="2160" cy="2938"/>
            </a:xfrm>
            <a:custGeom>
              <a:avLst/>
              <a:gdLst>
                <a:gd name="T0" fmla="*/ 0 w 2160"/>
                <a:gd name="T1" fmla="*/ 1222 h 2938"/>
                <a:gd name="T2" fmla="*/ 900 w 2160"/>
                <a:gd name="T3" fmla="*/ 286 h 2938"/>
                <a:gd name="T4" fmla="*/ 2160 w 2160"/>
                <a:gd name="T5" fmla="*/ 2938 h 29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" h="2938">
                  <a:moveTo>
                    <a:pt x="0" y="1222"/>
                  </a:moveTo>
                  <a:cubicBezTo>
                    <a:pt x="270" y="611"/>
                    <a:pt x="540" y="0"/>
                    <a:pt x="900" y="286"/>
                  </a:cubicBezTo>
                  <a:cubicBezTo>
                    <a:pt x="1260" y="572"/>
                    <a:pt x="1710" y="1755"/>
                    <a:pt x="2160" y="2938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3" name="Freeform 16">
              <a:extLst>
                <a:ext uri="{FF2B5EF4-FFF2-40B4-BE49-F238E27FC236}">
                  <a16:creationId xmlns:a16="http://schemas.microsoft.com/office/drawing/2014/main" id="{C81A02F2-E842-4594-A5C5-B547DA079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" y="2298"/>
              <a:ext cx="3060" cy="2652"/>
            </a:xfrm>
            <a:custGeom>
              <a:avLst/>
              <a:gdLst>
                <a:gd name="T0" fmla="*/ 0 w 3060"/>
                <a:gd name="T1" fmla="*/ 2652 h 2652"/>
                <a:gd name="T2" fmla="*/ 1440 w 3060"/>
                <a:gd name="T3" fmla="*/ 156 h 2652"/>
                <a:gd name="T4" fmla="*/ 3060 w 3060"/>
                <a:gd name="T5" fmla="*/ 1716 h 26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60" h="2652">
                  <a:moveTo>
                    <a:pt x="0" y="2652"/>
                  </a:moveTo>
                  <a:cubicBezTo>
                    <a:pt x="465" y="1482"/>
                    <a:pt x="930" y="312"/>
                    <a:pt x="1440" y="156"/>
                  </a:cubicBezTo>
                  <a:cubicBezTo>
                    <a:pt x="1950" y="0"/>
                    <a:pt x="2505" y="858"/>
                    <a:pt x="3060" y="1716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4" name="Freeform 17">
              <a:extLst>
                <a:ext uri="{FF2B5EF4-FFF2-40B4-BE49-F238E27FC236}">
                  <a16:creationId xmlns:a16="http://schemas.microsoft.com/office/drawing/2014/main" id="{0AF85063-F638-4E64-8B53-9EEB5D704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" y="2402"/>
              <a:ext cx="2700" cy="2548"/>
            </a:xfrm>
            <a:custGeom>
              <a:avLst/>
              <a:gdLst>
                <a:gd name="T0" fmla="*/ 0 w 2700"/>
                <a:gd name="T1" fmla="*/ 2548 h 2548"/>
                <a:gd name="T2" fmla="*/ 360 w 2700"/>
                <a:gd name="T3" fmla="*/ 1300 h 2548"/>
                <a:gd name="T4" fmla="*/ 720 w 2700"/>
                <a:gd name="T5" fmla="*/ 1924 h 2548"/>
                <a:gd name="T6" fmla="*/ 1260 w 2700"/>
                <a:gd name="T7" fmla="*/ 676 h 2548"/>
                <a:gd name="T8" fmla="*/ 1620 w 2700"/>
                <a:gd name="T9" fmla="*/ 1300 h 2548"/>
                <a:gd name="T10" fmla="*/ 2160 w 2700"/>
                <a:gd name="T11" fmla="*/ 52 h 2548"/>
                <a:gd name="T12" fmla="*/ 2700 w 2700"/>
                <a:gd name="T13" fmla="*/ 1612 h 25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00" h="2548">
                  <a:moveTo>
                    <a:pt x="0" y="2548"/>
                  </a:moveTo>
                  <a:cubicBezTo>
                    <a:pt x="120" y="1976"/>
                    <a:pt x="240" y="1404"/>
                    <a:pt x="360" y="1300"/>
                  </a:cubicBezTo>
                  <a:cubicBezTo>
                    <a:pt x="480" y="1196"/>
                    <a:pt x="570" y="2028"/>
                    <a:pt x="720" y="1924"/>
                  </a:cubicBezTo>
                  <a:cubicBezTo>
                    <a:pt x="870" y="1820"/>
                    <a:pt x="1110" y="780"/>
                    <a:pt x="1260" y="676"/>
                  </a:cubicBezTo>
                  <a:cubicBezTo>
                    <a:pt x="1410" y="572"/>
                    <a:pt x="1470" y="1404"/>
                    <a:pt x="1620" y="1300"/>
                  </a:cubicBezTo>
                  <a:cubicBezTo>
                    <a:pt x="1770" y="1196"/>
                    <a:pt x="1980" y="0"/>
                    <a:pt x="2160" y="52"/>
                  </a:cubicBezTo>
                  <a:cubicBezTo>
                    <a:pt x="2340" y="104"/>
                    <a:pt x="2520" y="858"/>
                    <a:pt x="2700" y="1612"/>
                  </a:cubicBezTo>
                </a:path>
              </a:pathLst>
            </a:custGeom>
            <a:noFill/>
            <a:ln w="9525" cap="rnd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5" name="Text Box 18">
              <a:extLst>
                <a:ext uri="{FF2B5EF4-FFF2-40B4-BE49-F238E27FC236}">
                  <a16:creationId xmlns:a16="http://schemas.microsoft.com/office/drawing/2014/main" id="{BF1A0182-9E35-458B-9222-765CFD7CD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078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R (g)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56" name="Text Box 19">
              <a:extLst>
                <a:ext uri="{FF2B5EF4-FFF2-40B4-BE49-F238E27FC236}">
                  <a16:creationId xmlns:a16="http://schemas.microsoft.com/office/drawing/2014/main" id="{FC8B09F6-9D50-4232-AF4D-B2987AEAF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0" y="3858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P (g)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57" name="Text Box 20">
              <a:extLst>
                <a:ext uri="{FF2B5EF4-FFF2-40B4-BE49-F238E27FC236}">
                  <a16:creationId xmlns:a16="http://schemas.microsoft.com/office/drawing/2014/main" id="{C1DCC8C7-6950-4DA6-A75C-18DCB5A20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5106"/>
              <a:ext cx="90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I (ad)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58" name="Text Box 21">
              <a:extLst>
                <a:ext uri="{FF2B5EF4-FFF2-40B4-BE49-F238E27FC236}">
                  <a16:creationId xmlns:a16="http://schemas.microsoft.com/office/drawing/2014/main" id="{5EAA3688-21D0-47E1-BB5B-D961B09078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0" y="4326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7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GB" altLang="zh-CN" sz="7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GB" altLang="zh-CN" sz="700" i="1">
                  <a:latin typeface="Times New Roman" panose="02020603050405020304" pitchFamily="18" charset="0"/>
                  <a:ea typeface="宋体" panose="02010600030101010101" pitchFamily="2" charset="-122"/>
                </a:rPr>
                <a:t> (ad)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59" name="Text Box 22">
              <a:extLst>
                <a:ext uri="{FF2B5EF4-FFF2-40B4-BE49-F238E27FC236}">
                  <a16:creationId xmlns:a16="http://schemas.microsoft.com/office/drawing/2014/main" id="{590A3427-824E-4114-BD12-48266A7EA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" y="3702"/>
              <a:ext cx="90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7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GB" altLang="zh-CN" sz="7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GB" altLang="zh-CN" sz="700" i="1">
                  <a:latin typeface="Times New Roman" panose="02020603050405020304" pitchFamily="18" charset="0"/>
                  <a:ea typeface="宋体" panose="02010600030101010101" pitchFamily="2" charset="-122"/>
                </a:rPr>
                <a:t> (ad)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60" name="Line 23">
              <a:extLst>
                <a:ext uri="{FF2B5EF4-FFF2-40B4-BE49-F238E27FC236}">
                  <a16:creationId xmlns:a16="http://schemas.microsoft.com/office/drawing/2014/main" id="{0C0C4948-672E-4660-A472-7A4DF28A10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0" y="2198"/>
              <a:ext cx="900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1" name="Line 24">
              <a:extLst>
                <a:ext uri="{FF2B5EF4-FFF2-40B4-BE49-F238E27FC236}">
                  <a16:creationId xmlns:a16="http://schemas.microsoft.com/office/drawing/2014/main" id="{14742CB9-A713-4795-9BCE-8E99C3B87D4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059" y="2208"/>
              <a:ext cx="1" cy="102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lgDash"/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2" name="Line 25">
              <a:extLst>
                <a:ext uri="{FF2B5EF4-FFF2-40B4-BE49-F238E27FC236}">
                  <a16:creationId xmlns:a16="http://schemas.microsoft.com/office/drawing/2014/main" id="{9FC69BE2-5885-4102-AB4D-348AD3BEF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0" y="4013"/>
              <a:ext cx="3060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3" name="Line 26">
              <a:extLst>
                <a:ext uri="{FF2B5EF4-FFF2-40B4-BE49-F238E27FC236}">
                  <a16:creationId xmlns:a16="http://schemas.microsoft.com/office/drawing/2014/main" id="{F4AFC333-A631-4DE0-BAEA-3C884E2E0C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0" y="4950"/>
              <a:ext cx="5580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4" name="Line 27">
              <a:extLst>
                <a:ext uri="{FF2B5EF4-FFF2-40B4-BE49-F238E27FC236}">
                  <a16:creationId xmlns:a16="http://schemas.microsoft.com/office/drawing/2014/main" id="{8079173C-4B24-4E3A-B9CD-5BAD334215C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060" y="3234"/>
              <a:ext cx="2" cy="171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lgDash"/>
              <a:round/>
              <a:headEnd type="stealth" w="med" len="lg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5" name="Line 28">
              <a:extLst>
                <a:ext uri="{FF2B5EF4-FFF2-40B4-BE49-F238E27FC236}">
                  <a16:creationId xmlns:a16="http://schemas.microsoft.com/office/drawing/2014/main" id="{169AAAFF-2BCF-4F1A-9F29-0C98F0826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60" y="2424"/>
              <a:ext cx="1980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6" name="Text Box 29">
              <a:extLst>
                <a:ext uri="{FF2B5EF4-FFF2-40B4-BE49-F238E27FC236}">
                  <a16:creationId xmlns:a16="http://schemas.microsoft.com/office/drawing/2014/main" id="{03D7CE7D-E085-40AE-B3AD-EB37C4B614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1830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TS1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67" name="Text Box 30">
              <a:extLst>
                <a:ext uri="{FF2B5EF4-FFF2-40B4-BE49-F238E27FC236}">
                  <a16:creationId xmlns:a16="http://schemas.microsoft.com/office/drawing/2014/main" id="{269A3407-FEB3-48BE-934C-7A85155D4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" y="2044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TS2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68" name="Text Box 31">
              <a:extLst>
                <a:ext uri="{FF2B5EF4-FFF2-40B4-BE49-F238E27FC236}">
                  <a16:creationId xmlns:a16="http://schemas.microsoft.com/office/drawing/2014/main" id="{B79B1969-0933-4D96-8F3C-88596AE4F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2454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GB" altLang="zh-CN" sz="1200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dis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69" name="Line 32">
              <a:extLst>
                <a:ext uri="{FF2B5EF4-FFF2-40B4-BE49-F238E27FC236}">
                  <a16:creationId xmlns:a16="http://schemas.microsoft.com/office/drawing/2014/main" id="{C6274E66-7574-4F1A-992C-0380C02660A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219" y="3234"/>
              <a:ext cx="1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 type="stealth" w="med" len="lg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0" name="Line 33">
              <a:extLst>
                <a:ext uri="{FF2B5EF4-FFF2-40B4-BE49-F238E27FC236}">
                  <a16:creationId xmlns:a16="http://schemas.microsoft.com/office/drawing/2014/main" id="{5F4D7D05-DCED-417D-9079-46E86D7083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8461" y="2425"/>
              <a:ext cx="2" cy="156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lgDash"/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1" name="Text Box 34">
              <a:extLst>
                <a:ext uri="{FF2B5EF4-FFF2-40B4-BE49-F238E27FC236}">
                  <a16:creationId xmlns:a16="http://schemas.microsoft.com/office/drawing/2014/main" id="{68EE06D8-51D1-4AAB-B27B-925C86D26F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0" y="3078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GB" altLang="zh-CN" sz="1200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dis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72" name="Line 35">
              <a:extLst>
                <a:ext uri="{FF2B5EF4-FFF2-40B4-BE49-F238E27FC236}">
                  <a16:creationId xmlns:a16="http://schemas.microsoft.com/office/drawing/2014/main" id="{0E7A2CB4-6524-41F4-A80C-057B61118ED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8459" y="4014"/>
              <a:ext cx="1" cy="93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lgDash"/>
              <a:round/>
              <a:headEnd type="stealth" w="med" len="lg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3" name="Line 36">
              <a:extLst>
                <a:ext uri="{FF2B5EF4-FFF2-40B4-BE49-F238E27FC236}">
                  <a16:creationId xmlns:a16="http://schemas.microsoft.com/office/drawing/2014/main" id="{E63AB0C9-418A-4CE4-92F6-5890E172C2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0" y="3234"/>
              <a:ext cx="2160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4" name="Line 37">
              <a:extLst>
                <a:ext uri="{FF2B5EF4-FFF2-40B4-BE49-F238E27FC236}">
                  <a16:creationId xmlns:a16="http://schemas.microsoft.com/office/drawing/2014/main" id="{F7CE4390-1EE4-49E1-95DB-EEF85B9FB11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780" y="2189"/>
              <a:ext cx="2" cy="276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lgDash"/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5" name="Line 38">
              <a:extLst>
                <a:ext uri="{FF2B5EF4-FFF2-40B4-BE49-F238E27FC236}">
                  <a16:creationId xmlns:a16="http://schemas.microsoft.com/office/drawing/2014/main" id="{F1A09CF1-DE7E-4608-B136-40FE67D8EA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6840" y="2454"/>
              <a:ext cx="2" cy="249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lgDash"/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6" name="Text Box 39">
              <a:extLst>
                <a:ext uri="{FF2B5EF4-FFF2-40B4-BE49-F238E27FC236}">
                  <a16:creationId xmlns:a16="http://schemas.microsoft.com/office/drawing/2014/main" id="{9907B81B-0D00-4B81-A86D-79306B9A8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" y="4170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GB" altLang="zh-CN" sz="1200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ass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77" name="Text Box 40">
              <a:extLst>
                <a:ext uri="{FF2B5EF4-FFF2-40B4-BE49-F238E27FC236}">
                  <a16:creationId xmlns:a16="http://schemas.microsoft.com/office/drawing/2014/main" id="{0890A4D4-0C51-4215-9881-B97830289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3858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ΔH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78" name="Text Box 41">
              <a:extLst>
                <a:ext uri="{FF2B5EF4-FFF2-40B4-BE49-F238E27FC236}">
                  <a16:creationId xmlns:a16="http://schemas.microsoft.com/office/drawing/2014/main" id="{9C8209CD-F146-4A28-B9DA-896EAF68C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0" y="3390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ΔH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79" name="Text Box 42">
              <a:extLst>
                <a:ext uri="{FF2B5EF4-FFF2-40B4-BE49-F238E27FC236}">
                  <a16:creationId xmlns:a16="http://schemas.microsoft.com/office/drawing/2014/main" id="{637190BB-F72E-4130-9FBB-8A3471484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0" y="4326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ΔH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980" name="Text Box 43">
              <a:extLst>
                <a:ext uri="{FF2B5EF4-FFF2-40B4-BE49-F238E27FC236}">
                  <a16:creationId xmlns:a16="http://schemas.microsoft.com/office/drawing/2014/main" id="{63904057-EBAE-42C0-9860-143534310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" y="3390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GB" altLang="zh-CN" sz="1200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ass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7941" name="Line 2">
            <a:extLst>
              <a:ext uri="{FF2B5EF4-FFF2-40B4-BE49-F238E27FC236}">
                <a16:creationId xmlns:a16="http://schemas.microsoft.com/office/drawing/2014/main" id="{49C2F9EF-1916-41D3-9B70-9B3ECC14F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7942" name="Picture 2" descr="Screen Shot 2014-04-06 at 14.35.28.png">
            <a:extLst>
              <a:ext uri="{FF2B5EF4-FFF2-40B4-BE49-F238E27FC236}">
                <a16:creationId xmlns:a16="http://schemas.microsoft.com/office/drawing/2014/main" id="{5DCD863A-7B87-4A67-876A-B65004FDF3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3" name="Text Box 9">
            <a:extLst>
              <a:ext uri="{FF2B5EF4-FFF2-40B4-BE49-F238E27FC236}">
                <a16:creationId xmlns:a16="http://schemas.microsoft.com/office/drawing/2014/main" id="{22A84A90-3EC3-45C1-920D-896A557BA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030" y="181636"/>
            <a:ext cx="63328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一个定量解释：</a:t>
            </a:r>
            <a:r>
              <a:rPr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Two-step model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10">
            <a:extLst>
              <a:ext uri="{FF2B5EF4-FFF2-40B4-BE49-F238E27FC236}">
                <a16:creationId xmlns:a16="http://schemas.microsoft.com/office/drawing/2014/main" id="{7FB93756-FFF4-4C73-B07B-10A082A04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97075"/>
            <a:ext cx="40322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1809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GB" altLang="zh-CN" sz="60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zh-CN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8963" name="Picture 15">
            <a:extLst>
              <a:ext uri="{FF2B5EF4-FFF2-40B4-BE49-F238E27FC236}">
                <a16:creationId xmlns:a16="http://schemas.microsoft.com/office/drawing/2014/main" id="{84B9B83B-11E0-4882-98A8-ABE3A0B6B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302000"/>
            <a:ext cx="5040313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964" name="Group 18">
            <a:extLst>
              <a:ext uri="{FF2B5EF4-FFF2-40B4-BE49-F238E27FC236}">
                <a16:creationId xmlns:a16="http://schemas.microsoft.com/office/drawing/2014/main" id="{62A42E7B-7CAF-48AD-AF04-D10CBB49BC0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84438" y="981075"/>
            <a:ext cx="4608512" cy="2293938"/>
            <a:chOff x="2160" y="1830"/>
            <a:chExt cx="7200" cy="3588"/>
          </a:xfrm>
        </p:grpSpPr>
        <p:sp>
          <p:nvSpPr>
            <p:cNvPr id="168968" name="AutoShape 19">
              <a:extLst>
                <a:ext uri="{FF2B5EF4-FFF2-40B4-BE49-F238E27FC236}">
                  <a16:creationId xmlns:a16="http://schemas.microsoft.com/office/drawing/2014/main" id="{4AF57E89-33C4-4E3D-A7FB-2E522F4203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30"/>
              <a:ext cx="7200" cy="3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8969" name="Line 20">
              <a:extLst>
                <a:ext uri="{FF2B5EF4-FFF2-40B4-BE49-F238E27FC236}">
                  <a16:creationId xmlns:a16="http://schemas.microsoft.com/office/drawing/2014/main" id="{0D03A1B8-5E6F-40C2-9322-1BE75E65B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0" y="3233"/>
              <a:ext cx="540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70" name="Line 21">
              <a:extLst>
                <a:ext uri="{FF2B5EF4-FFF2-40B4-BE49-F238E27FC236}">
                  <a16:creationId xmlns:a16="http://schemas.microsoft.com/office/drawing/2014/main" id="{660DD7D4-9E4C-472B-8AAE-A3D9F8D965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4948"/>
              <a:ext cx="540" cy="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71" name="Line 22">
              <a:extLst>
                <a:ext uri="{FF2B5EF4-FFF2-40B4-BE49-F238E27FC236}">
                  <a16:creationId xmlns:a16="http://schemas.microsoft.com/office/drawing/2014/main" id="{3D4B9533-6919-49F9-A125-938C5F5F05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0" y="4352"/>
              <a:ext cx="360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72" name="Line 23">
              <a:extLst>
                <a:ext uri="{FF2B5EF4-FFF2-40B4-BE49-F238E27FC236}">
                  <a16:creationId xmlns:a16="http://schemas.microsoft.com/office/drawing/2014/main" id="{733D05D2-4D3D-4D72-9E16-45A2593DA8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0" y="3729"/>
              <a:ext cx="360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73" name="Line 24">
              <a:extLst>
                <a:ext uri="{FF2B5EF4-FFF2-40B4-BE49-F238E27FC236}">
                  <a16:creationId xmlns:a16="http://schemas.microsoft.com/office/drawing/2014/main" id="{5D346A72-F8C1-4432-93F1-485EC1BFE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9" y="2425"/>
              <a:ext cx="540" cy="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74" name="Line 25">
              <a:extLst>
                <a:ext uri="{FF2B5EF4-FFF2-40B4-BE49-F238E27FC236}">
                  <a16:creationId xmlns:a16="http://schemas.microsoft.com/office/drawing/2014/main" id="{372C161B-1E0D-49B9-947C-ED63CFC5F7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6" y="2198"/>
              <a:ext cx="540" cy="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75" name="Line 26">
              <a:extLst>
                <a:ext uri="{FF2B5EF4-FFF2-40B4-BE49-F238E27FC236}">
                  <a16:creationId xmlns:a16="http://schemas.microsoft.com/office/drawing/2014/main" id="{2AD42190-2616-4FD4-820A-3DC1A039B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0" y="4014"/>
              <a:ext cx="540" cy="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76" name="Freeform 27">
              <a:extLst>
                <a:ext uri="{FF2B5EF4-FFF2-40B4-BE49-F238E27FC236}">
                  <a16:creationId xmlns:a16="http://schemas.microsoft.com/office/drawing/2014/main" id="{1B59DD99-6DAA-4A6F-8400-537E667AD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2012"/>
              <a:ext cx="2160" cy="2938"/>
            </a:xfrm>
            <a:custGeom>
              <a:avLst/>
              <a:gdLst>
                <a:gd name="T0" fmla="*/ 0 w 2160"/>
                <a:gd name="T1" fmla="*/ 1222 h 2938"/>
                <a:gd name="T2" fmla="*/ 900 w 2160"/>
                <a:gd name="T3" fmla="*/ 286 h 2938"/>
                <a:gd name="T4" fmla="*/ 2160 w 2160"/>
                <a:gd name="T5" fmla="*/ 2938 h 29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" h="2938">
                  <a:moveTo>
                    <a:pt x="0" y="1222"/>
                  </a:moveTo>
                  <a:cubicBezTo>
                    <a:pt x="270" y="611"/>
                    <a:pt x="540" y="0"/>
                    <a:pt x="900" y="286"/>
                  </a:cubicBezTo>
                  <a:cubicBezTo>
                    <a:pt x="1260" y="572"/>
                    <a:pt x="1710" y="1755"/>
                    <a:pt x="2160" y="2938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77" name="Freeform 28">
              <a:extLst>
                <a:ext uri="{FF2B5EF4-FFF2-40B4-BE49-F238E27FC236}">
                  <a16:creationId xmlns:a16="http://schemas.microsoft.com/office/drawing/2014/main" id="{B6A3F2F0-3F54-4328-8392-1CDCB248F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" y="2298"/>
              <a:ext cx="3060" cy="2652"/>
            </a:xfrm>
            <a:custGeom>
              <a:avLst/>
              <a:gdLst>
                <a:gd name="T0" fmla="*/ 0 w 3060"/>
                <a:gd name="T1" fmla="*/ 2652 h 2652"/>
                <a:gd name="T2" fmla="*/ 1440 w 3060"/>
                <a:gd name="T3" fmla="*/ 156 h 2652"/>
                <a:gd name="T4" fmla="*/ 3060 w 3060"/>
                <a:gd name="T5" fmla="*/ 1716 h 26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60" h="2652">
                  <a:moveTo>
                    <a:pt x="0" y="2652"/>
                  </a:moveTo>
                  <a:cubicBezTo>
                    <a:pt x="465" y="1482"/>
                    <a:pt x="930" y="312"/>
                    <a:pt x="1440" y="156"/>
                  </a:cubicBezTo>
                  <a:cubicBezTo>
                    <a:pt x="1950" y="0"/>
                    <a:pt x="2505" y="858"/>
                    <a:pt x="3060" y="1716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78" name="Freeform 29">
              <a:extLst>
                <a:ext uri="{FF2B5EF4-FFF2-40B4-BE49-F238E27FC236}">
                  <a16:creationId xmlns:a16="http://schemas.microsoft.com/office/drawing/2014/main" id="{738BEDB3-8016-4B9C-A3EC-2ADA490B2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" y="2402"/>
              <a:ext cx="2700" cy="2548"/>
            </a:xfrm>
            <a:custGeom>
              <a:avLst/>
              <a:gdLst>
                <a:gd name="T0" fmla="*/ 0 w 2700"/>
                <a:gd name="T1" fmla="*/ 2548 h 2548"/>
                <a:gd name="T2" fmla="*/ 360 w 2700"/>
                <a:gd name="T3" fmla="*/ 1300 h 2548"/>
                <a:gd name="T4" fmla="*/ 720 w 2700"/>
                <a:gd name="T5" fmla="*/ 1924 h 2548"/>
                <a:gd name="T6" fmla="*/ 1260 w 2700"/>
                <a:gd name="T7" fmla="*/ 676 h 2548"/>
                <a:gd name="T8" fmla="*/ 1620 w 2700"/>
                <a:gd name="T9" fmla="*/ 1300 h 2548"/>
                <a:gd name="T10" fmla="*/ 2160 w 2700"/>
                <a:gd name="T11" fmla="*/ 52 h 2548"/>
                <a:gd name="T12" fmla="*/ 2700 w 2700"/>
                <a:gd name="T13" fmla="*/ 1612 h 25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00" h="2548">
                  <a:moveTo>
                    <a:pt x="0" y="2548"/>
                  </a:moveTo>
                  <a:cubicBezTo>
                    <a:pt x="120" y="1976"/>
                    <a:pt x="240" y="1404"/>
                    <a:pt x="360" y="1300"/>
                  </a:cubicBezTo>
                  <a:cubicBezTo>
                    <a:pt x="480" y="1196"/>
                    <a:pt x="570" y="2028"/>
                    <a:pt x="720" y="1924"/>
                  </a:cubicBezTo>
                  <a:cubicBezTo>
                    <a:pt x="870" y="1820"/>
                    <a:pt x="1110" y="780"/>
                    <a:pt x="1260" y="676"/>
                  </a:cubicBezTo>
                  <a:cubicBezTo>
                    <a:pt x="1410" y="572"/>
                    <a:pt x="1470" y="1404"/>
                    <a:pt x="1620" y="1300"/>
                  </a:cubicBezTo>
                  <a:cubicBezTo>
                    <a:pt x="1770" y="1196"/>
                    <a:pt x="1980" y="0"/>
                    <a:pt x="2160" y="52"/>
                  </a:cubicBezTo>
                  <a:cubicBezTo>
                    <a:pt x="2340" y="104"/>
                    <a:pt x="2520" y="858"/>
                    <a:pt x="2700" y="1612"/>
                  </a:cubicBezTo>
                </a:path>
              </a:pathLst>
            </a:custGeom>
            <a:noFill/>
            <a:ln w="9525" cap="rnd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79" name="Text Box 30">
              <a:extLst>
                <a:ext uri="{FF2B5EF4-FFF2-40B4-BE49-F238E27FC236}">
                  <a16:creationId xmlns:a16="http://schemas.microsoft.com/office/drawing/2014/main" id="{98634062-BA4D-432D-8EA7-D509D3A6FF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078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R (g)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8980" name="Text Box 31">
              <a:extLst>
                <a:ext uri="{FF2B5EF4-FFF2-40B4-BE49-F238E27FC236}">
                  <a16:creationId xmlns:a16="http://schemas.microsoft.com/office/drawing/2014/main" id="{9BC49BFB-0D8A-4958-ABDB-DF285E88A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0" y="3858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P (g)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8981" name="Text Box 32">
              <a:extLst>
                <a:ext uri="{FF2B5EF4-FFF2-40B4-BE49-F238E27FC236}">
                  <a16:creationId xmlns:a16="http://schemas.microsoft.com/office/drawing/2014/main" id="{B74B501E-BBCE-4B46-9223-B8A29DFF31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5106"/>
              <a:ext cx="90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I (ad)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8982" name="Text Box 33">
              <a:extLst>
                <a:ext uri="{FF2B5EF4-FFF2-40B4-BE49-F238E27FC236}">
                  <a16:creationId xmlns:a16="http://schemas.microsoft.com/office/drawing/2014/main" id="{DABEBA30-F22E-4F5C-A52F-62B99F3A9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0" y="4326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7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GB" altLang="zh-CN" sz="7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GB" altLang="zh-CN" sz="700" i="1">
                  <a:latin typeface="Times New Roman" panose="02020603050405020304" pitchFamily="18" charset="0"/>
                  <a:ea typeface="宋体" panose="02010600030101010101" pitchFamily="2" charset="-122"/>
                </a:rPr>
                <a:t> (ad)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8983" name="Text Box 34">
              <a:extLst>
                <a:ext uri="{FF2B5EF4-FFF2-40B4-BE49-F238E27FC236}">
                  <a16:creationId xmlns:a16="http://schemas.microsoft.com/office/drawing/2014/main" id="{DCBA250E-8F89-4A77-91DF-2EB45360F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" y="3702"/>
              <a:ext cx="90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7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GB" altLang="zh-CN" sz="7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GB" altLang="zh-CN" sz="700" i="1">
                  <a:latin typeface="Times New Roman" panose="02020603050405020304" pitchFamily="18" charset="0"/>
                  <a:ea typeface="宋体" panose="02010600030101010101" pitchFamily="2" charset="-122"/>
                </a:rPr>
                <a:t> (ad)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8984" name="Line 35">
              <a:extLst>
                <a:ext uri="{FF2B5EF4-FFF2-40B4-BE49-F238E27FC236}">
                  <a16:creationId xmlns:a16="http://schemas.microsoft.com/office/drawing/2014/main" id="{5ECE9797-BD2C-4825-9DC7-2A7299672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0" y="2198"/>
              <a:ext cx="900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85" name="Line 36">
              <a:extLst>
                <a:ext uri="{FF2B5EF4-FFF2-40B4-BE49-F238E27FC236}">
                  <a16:creationId xmlns:a16="http://schemas.microsoft.com/office/drawing/2014/main" id="{98B0B769-91F5-4EE3-A715-381F6E7B68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059" y="2208"/>
              <a:ext cx="1" cy="102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lgDash"/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86" name="Line 37">
              <a:extLst>
                <a:ext uri="{FF2B5EF4-FFF2-40B4-BE49-F238E27FC236}">
                  <a16:creationId xmlns:a16="http://schemas.microsoft.com/office/drawing/2014/main" id="{72C68ED7-F12A-495B-965C-71F76E830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6" y="4013"/>
              <a:ext cx="3060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87" name="Line 38">
              <a:extLst>
                <a:ext uri="{FF2B5EF4-FFF2-40B4-BE49-F238E27FC236}">
                  <a16:creationId xmlns:a16="http://schemas.microsoft.com/office/drawing/2014/main" id="{31CD6255-9A98-4E9A-86D0-F61C73B2B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0" y="4950"/>
              <a:ext cx="5580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88" name="Line 39">
              <a:extLst>
                <a:ext uri="{FF2B5EF4-FFF2-40B4-BE49-F238E27FC236}">
                  <a16:creationId xmlns:a16="http://schemas.microsoft.com/office/drawing/2014/main" id="{13EAF863-2571-4637-97BF-3D4DBBE880F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060" y="3234"/>
              <a:ext cx="2" cy="171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lgDash"/>
              <a:round/>
              <a:headEnd type="stealth" w="med" len="lg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89" name="Line 40">
              <a:extLst>
                <a:ext uri="{FF2B5EF4-FFF2-40B4-BE49-F238E27FC236}">
                  <a16:creationId xmlns:a16="http://schemas.microsoft.com/office/drawing/2014/main" id="{50FC91CE-0EDD-4600-8E22-D51B5AD1F5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60" y="2424"/>
              <a:ext cx="1980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90" name="Text Box 41">
              <a:extLst>
                <a:ext uri="{FF2B5EF4-FFF2-40B4-BE49-F238E27FC236}">
                  <a16:creationId xmlns:a16="http://schemas.microsoft.com/office/drawing/2014/main" id="{D04C6268-23B1-44B5-8E0C-839361F85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1830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TS1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8991" name="Text Box 42">
              <a:extLst>
                <a:ext uri="{FF2B5EF4-FFF2-40B4-BE49-F238E27FC236}">
                  <a16:creationId xmlns:a16="http://schemas.microsoft.com/office/drawing/2014/main" id="{6B2F9C0A-AB76-442A-836A-DC015A4D6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" y="2044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TS2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8992" name="Text Box 43">
              <a:extLst>
                <a:ext uri="{FF2B5EF4-FFF2-40B4-BE49-F238E27FC236}">
                  <a16:creationId xmlns:a16="http://schemas.microsoft.com/office/drawing/2014/main" id="{CCCA9CC6-AEB3-4F11-B94F-0E23DA86A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2454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GB" altLang="zh-CN" sz="1200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dis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8993" name="Line 44">
              <a:extLst>
                <a:ext uri="{FF2B5EF4-FFF2-40B4-BE49-F238E27FC236}">
                  <a16:creationId xmlns:a16="http://schemas.microsoft.com/office/drawing/2014/main" id="{F9C3938E-B47E-4096-A35C-958FDB37630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219" y="3234"/>
              <a:ext cx="1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 type="stealth" w="med" len="lg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94" name="Line 45">
              <a:extLst>
                <a:ext uri="{FF2B5EF4-FFF2-40B4-BE49-F238E27FC236}">
                  <a16:creationId xmlns:a16="http://schemas.microsoft.com/office/drawing/2014/main" id="{73D6E9C1-D601-43AA-A85C-692AB5286DC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8461" y="2425"/>
              <a:ext cx="2" cy="156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lgDash"/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95" name="Text Box 46">
              <a:extLst>
                <a:ext uri="{FF2B5EF4-FFF2-40B4-BE49-F238E27FC236}">
                  <a16:creationId xmlns:a16="http://schemas.microsoft.com/office/drawing/2014/main" id="{28D3D0AE-642D-4306-9EF3-35E3001FA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0" y="3078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GB" altLang="zh-CN" sz="1200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dis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8996" name="Line 47">
              <a:extLst>
                <a:ext uri="{FF2B5EF4-FFF2-40B4-BE49-F238E27FC236}">
                  <a16:creationId xmlns:a16="http://schemas.microsoft.com/office/drawing/2014/main" id="{BEC4A383-F86C-4968-8388-952F4E5B8E1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8459" y="4014"/>
              <a:ext cx="1" cy="93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lgDash"/>
              <a:round/>
              <a:headEnd type="stealth" w="med" len="lg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97" name="Line 48">
              <a:extLst>
                <a:ext uri="{FF2B5EF4-FFF2-40B4-BE49-F238E27FC236}">
                  <a16:creationId xmlns:a16="http://schemas.microsoft.com/office/drawing/2014/main" id="{439C71DB-371F-46EF-A45F-F39675514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0" y="3234"/>
              <a:ext cx="2160" cy="1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98" name="Line 49">
              <a:extLst>
                <a:ext uri="{FF2B5EF4-FFF2-40B4-BE49-F238E27FC236}">
                  <a16:creationId xmlns:a16="http://schemas.microsoft.com/office/drawing/2014/main" id="{415DE26B-47C2-4385-BCB3-C5D4C3CC63A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780" y="2189"/>
              <a:ext cx="2" cy="276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lgDash"/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99" name="Line 50">
              <a:extLst>
                <a:ext uri="{FF2B5EF4-FFF2-40B4-BE49-F238E27FC236}">
                  <a16:creationId xmlns:a16="http://schemas.microsoft.com/office/drawing/2014/main" id="{84DA20E3-6908-4DC7-BA26-911483C2F43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6840" y="2454"/>
              <a:ext cx="2" cy="249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lgDash"/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000" name="Text Box 51">
              <a:extLst>
                <a:ext uri="{FF2B5EF4-FFF2-40B4-BE49-F238E27FC236}">
                  <a16:creationId xmlns:a16="http://schemas.microsoft.com/office/drawing/2014/main" id="{494AFA96-F0EF-410F-B63E-706F41DEC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" y="4170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GB" altLang="zh-CN" sz="1200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ass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9001" name="Text Box 52">
              <a:extLst>
                <a:ext uri="{FF2B5EF4-FFF2-40B4-BE49-F238E27FC236}">
                  <a16:creationId xmlns:a16="http://schemas.microsoft.com/office/drawing/2014/main" id="{A8E22EA2-45B9-464E-956C-0FB19FD1C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3858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ΔH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9002" name="Text Box 53">
              <a:extLst>
                <a:ext uri="{FF2B5EF4-FFF2-40B4-BE49-F238E27FC236}">
                  <a16:creationId xmlns:a16="http://schemas.microsoft.com/office/drawing/2014/main" id="{66F43586-2C7D-44B7-87E7-D67779C9A9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0" y="3390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ΔH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9003" name="Text Box 54">
              <a:extLst>
                <a:ext uri="{FF2B5EF4-FFF2-40B4-BE49-F238E27FC236}">
                  <a16:creationId xmlns:a16="http://schemas.microsoft.com/office/drawing/2014/main" id="{BE54D784-A69C-400F-B26D-A03D53D936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0" y="4326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ΔH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9004" name="Text Box 55">
              <a:extLst>
                <a:ext uri="{FF2B5EF4-FFF2-40B4-BE49-F238E27FC236}">
                  <a16:creationId xmlns:a16="http://schemas.microsoft.com/office/drawing/2014/main" id="{1DFE37D9-3FAF-4B10-9D20-A8148817F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" y="3390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12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GB" altLang="zh-CN" sz="1200" i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GB" altLang="zh-CN" sz="1200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ass</a:t>
              </a:r>
              <a:endParaRPr lang="en-GB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8965" name="Line 2">
            <a:extLst>
              <a:ext uri="{FF2B5EF4-FFF2-40B4-BE49-F238E27FC236}">
                <a16:creationId xmlns:a16="http://schemas.microsoft.com/office/drawing/2014/main" id="{7EE977FD-7ABA-44A8-AC46-6F7C239E9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8966" name="Picture 2" descr="Screen Shot 2014-04-06 at 14.35.28.png">
            <a:extLst>
              <a:ext uri="{FF2B5EF4-FFF2-40B4-BE49-F238E27FC236}">
                <a16:creationId xmlns:a16="http://schemas.microsoft.com/office/drawing/2014/main" id="{91028A90-DC4B-4B13-A398-EECCF2A95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 Box 9">
            <a:extLst>
              <a:ext uri="{FF2B5EF4-FFF2-40B4-BE49-F238E27FC236}">
                <a16:creationId xmlns:a16="http://schemas.microsoft.com/office/drawing/2014/main" id="{34429362-CF7A-4A08-A65B-24AD8574C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030" y="181636"/>
            <a:ext cx="63328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一个定量解释：</a:t>
            </a:r>
            <a:r>
              <a:rPr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Two-step model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2">
            <a:extLst>
              <a:ext uri="{FF2B5EF4-FFF2-40B4-BE49-F238E27FC236}">
                <a16:creationId xmlns:a16="http://schemas.microsoft.com/office/drawing/2014/main" id="{4DB06A45-76FE-431D-A2DC-F704C55D3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1047750"/>
            <a:ext cx="4573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Methanation: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CO+3H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→ CH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+H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</a:p>
        </p:txBody>
      </p:sp>
      <p:graphicFrame>
        <p:nvGraphicFramePr>
          <p:cNvPr id="175107" name="Object 3">
            <a:extLst>
              <a:ext uri="{FF2B5EF4-FFF2-40B4-BE49-F238E27FC236}">
                <a16:creationId xmlns:a16="http://schemas.microsoft.com/office/drawing/2014/main" id="{1F619DAD-4789-4E49-84D4-669895C2EE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0388" y="1582738"/>
          <a:ext cx="5837237" cy="429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43" name="Bitmap Image" r:id="rId3" imgW="5304762" imgH="3905795" progId="Paint.Picture">
                  <p:embed/>
                </p:oleObj>
              </mc:Choice>
              <mc:Fallback>
                <p:oleObj name="Bitmap Image" r:id="rId3" imgW="5304762" imgH="3905795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1582738"/>
                        <a:ext cx="5837237" cy="429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09" name="Line 2">
            <a:extLst>
              <a:ext uri="{FF2B5EF4-FFF2-40B4-BE49-F238E27FC236}">
                <a16:creationId xmlns:a16="http://schemas.microsoft.com/office/drawing/2014/main" id="{4B982749-078C-4DEA-9124-48ABCB25D8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75110" name="Picture 2" descr="Screen Shot 2014-04-06 at 14.35.28.png">
            <a:extLst>
              <a:ext uri="{FF2B5EF4-FFF2-40B4-BE49-F238E27FC236}">
                <a16:creationId xmlns:a16="http://schemas.microsoft.com/office/drawing/2014/main" id="{5007B83B-11AC-47D9-BDA6-472A099A3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11" name="Text Box 4">
            <a:extLst>
              <a:ext uri="{FF2B5EF4-FFF2-40B4-BE49-F238E27FC236}">
                <a16:creationId xmlns:a16="http://schemas.microsoft.com/office/drawing/2014/main" id="{D0B69BB2-BABA-45A2-ABC1-46D796499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" y="5828507"/>
            <a:ext cx="94678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Reaction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Kinetics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Multiphase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Catalysis</a:t>
            </a:r>
            <a:endParaRPr lang="en-GB" altLang="zh-CN" sz="2800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884CDFC7-DAD2-4D41-AB4A-13B940AB7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030" y="181636"/>
            <a:ext cx="63328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三维火山型曲面</a:t>
            </a:r>
            <a:endParaRPr lang="en-US" altLang="zh-CN" sz="3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 Box 6">
            <a:extLst>
              <a:ext uri="{FF2B5EF4-FFF2-40B4-BE49-F238E27FC236}">
                <a16:creationId xmlns:a16="http://schemas.microsoft.com/office/drawing/2014/main" id="{6D4CA0C7-7B0B-40F4-8287-523996485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71500"/>
            <a:ext cx="64087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（理论）催化：一些</a:t>
            </a:r>
            <a:r>
              <a:rPr lang="en-US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科学问题</a:t>
            </a:r>
          </a:p>
        </p:txBody>
      </p:sp>
      <p:sp>
        <p:nvSpPr>
          <p:cNvPr id="176131" name="Rectangle 6">
            <a:extLst>
              <a:ext uri="{FF2B5EF4-FFF2-40B4-BE49-F238E27FC236}">
                <a16:creationId xmlns:a16="http://schemas.microsoft.com/office/drawing/2014/main" id="{D297986A-B636-4F01-8AEC-CBD133667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1752600"/>
            <a:ext cx="8135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Char char="•"/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基元反应如何发生？（反应能垒）</a:t>
            </a:r>
            <a:endParaRPr kumimoji="1" lang="en-US" altLang="zh-CN" sz="28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6132" name="Rectangle 6">
            <a:extLst>
              <a:ext uri="{FF2B5EF4-FFF2-40B4-BE49-F238E27FC236}">
                <a16:creationId xmlns:a16="http://schemas.microsoft.com/office/drawing/2014/main" id="{2751FD71-28C5-439C-A415-97DF279B8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2136775"/>
            <a:ext cx="8135937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基元反应在什么地方发生？</a:t>
            </a:r>
            <a:endParaRPr kumimoji="1" lang="en-US" altLang="zh-CN" sz="28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6133" name="Rectangle 6">
            <a:extLst>
              <a:ext uri="{FF2B5EF4-FFF2-40B4-BE49-F238E27FC236}">
                <a16:creationId xmlns:a16="http://schemas.microsoft.com/office/drawing/2014/main" id="{807630E9-0573-44D5-A4E6-0CF2B7C1F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4121150"/>
            <a:ext cx="813593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组成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结构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活性关系？</a:t>
            </a:r>
            <a:endParaRPr kumimoji="1" lang="en-US" altLang="zh-CN" sz="280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6134" name="Rectangle 6">
            <a:extLst>
              <a:ext uri="{FF2B5EF4-FFF2-40B4-BE49-F238E27FC236}">
                <a16:creationId xmlns:a16="http://schemas.microsoft.com/office/drawing/2014/main" id="{B47B9E0E-118A-457A-B89F-D4F00B9B0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2746375"/>
            <a:ext cx="8135937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反应机理？如何描述整体催化活性？</a:t>
            </a:r>
            <a:endParaRPr kumimoji="1" lang="en-US" altLang="zh-CN" sz="28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6135" name="Slide Number Placeholder 1">
            <a:extLst>
              <a:ext uri="{FF2B5EF4-FFF2-40B4-BE49-F238E27FC236}">
                <a16:creationId xmlns:a16="http://schemas.microsoft.com/office/drawing/2014/main" id="{8E207682-8385-457B-BA41-89C8D312A808}"/>
              </a:ext>
            </a:extLst>
          </p:cNvPr>
          <p:cNvSpPr txBox="1">
            <a:spLocks/>
          </p:cNvSpPr>
          <p:nvPr/>
        </p:nvSpPr>
        <p:spPr bwMode="auto">
          <a:xfrm>
            <a:off x="6880225" y="63992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4983341-3D8A-4862-95A9-64AF50A41559}" type="slidenum">
              <a:rPr lang="en-US" altLang="zh-CN" sz="1200" b="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200" b="0">
              <a:solidFill>
                <a:srgbClr val="898989"/>
              </a:solidFill>
            </a:endParaRPr>
          </a:p>
        </p:txBody>
      </p:sp>
      <p:sp>
        <p:nvSpPr>
          <p:cNvPr id="176136" name="Rectangle 6">
            <a:extLst>
              <a:ext uri="{FF2B5EF4-FFF2-40B4-BE49-F238E27FC236}">
                <a16:creationId xmlns:a16="http://schemas.microsoft.com/office/drawing/2014/main" id="{2E093DBC-5ABF-4990-B3E6-E29B23A43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3429000"/>
            <a:ext cx="813593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催化活性变化规律？主要矛盾？定量化？</a:t>
            </a:r>
            <a:endParaRPr kumimoji="1" lang="en-US" altLang="zh-CN" sz="28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6">
            <a:extLst>
              <a:ext uri="{FF2B5EF4-FFF2-40B4-BE49-F238E27FC236}">
                <a16:creationId xmlns:a16="http://schemas.microsoft.com/office/drawing/2014/main" id="{C6D6AE4F-91BE-4355-BD9E-AF3B7923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3" t="31293" r="9392" b="28342"/>
          <a:stretch>
            <a:fillRect/>
          </a:stretch>
        </p:blipFill>
        <p:spPr bwMode="auto">
          <a:xfrm>
            <a:off x="468313" y="1484313"/>
            <a:ext cx="4105275" cy="39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5" name="Picture 7">
            <a:extLst>
              <a:ext uri="{FF2B5EF4-FFF2-40B4-BE49-F238E27FC236}">
                <a16:creationId xmlns:a16="http://schemas.microsoft.com/office/drawing/2014/main" id="{1C6C8007-84DC-41B5-8731-241703C8C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t="26367" r="36719" b="23416"/>
          <a:stretch>
            <a:fillRect/>
          </a:stretch>
        </p:blipFill>
        <p:spPr bwMode="auto">
          <a:xfrm>
            <a:off x="4643438" y="1484313"/>
            <a:ext cx="4032250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6" name="Text Box 8">
            <a:extLst>
              <a:ext uri="{FF2B5EF4-FFF2-40B4-BE49-F238E27FC236}">
                <a16:creationId xmlns:a16="http://schemas.microsoft.com/office/drawing/2014/main" id="{0E414092-A46B-480F-BEEF-492BADDF2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1009650"/>
            <a:ext cx="1368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953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525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97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8669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3241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813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385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6957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1529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0.02 eV</a:t>
            </a:r>
            <a:endParaRPr lang="en-US" altLang="en-US" sz="2400">
              <a:ea typeface="宋体" panose="02010600030101010101" pitchFamily="2" charset="-122"/>
            </a:endParaRPr>
          </a:p>
        </p:txBody>
      </p:sp>
      <p:sp>
        <p:nvSpPr>
          <p:cNvPr id="177157" name="Text Box 9">
            <a:extLst>
              <a:ext uri="{FF2B5EF4-FFF2-40B4-BE49-F238E27FC236}">
                <a16:creationId xmlns:a16="http://schemas.microsoft.com/office/drawing/2014/main" id="{6BB12EC9-EAFD-47D6-B914-456027E63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995363"/>
            <a:ext cx="1908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953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525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97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8669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3241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813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385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6957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1529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600">
                <a:ea typeface="宋体" panose="02010600030101010101" pitchFamily="2" charset="-122"/>
                <a:sym typeface="Symbol" panose="05050102010706020507" pitchFamily="18" charset="2"/>
              </a:rPr>
              <a:t></a:t>
            </a:r>
            <a:r>
              <a:rPr lang="en-US" altLang="zh-CN" sz="2600">
                <a:ea typeface="宋体" panose="02010600030101010101" pitchFamily="2" charset="-122"/>
              </a:rPr>
              <a:t>-Ce</a:t>
            </a:r>
            <a:r>
              <a:rPr lang="en-US" altLang="zh-CN" sz="2600" baseline="-25000">
                <a:ea typeface="宋体" panose="02010600030101010101" pitchFamily="2" charset="-122"/>
              </a:rPr>
              <a:t>2</a:t>
            </a:r>
            <a:r>
              <a:rPr lang="en-US" altLang="zh-CN" sz="2600">
                <a:ea typeface="宋体" panose="02010600030101010101" pitchFamily="2" charset="-122"/>
              </a:rPr>
              <a:t>Zr</a:t>
            </a:r>
            <a:r>
              <a:rPr lang="en-US" altLang="zh-CN" sz="2600" baseline="-25000">
                <a:ea typeface="宋体" panose="02010600030101010101" pitchFamily="2" charset="-122"/>
              </a:rPr>
              <a:t>2</a:t>
            </a:r>
            <a:r>
              <a:rPr lang="en-US" altLang="zh-CN" sz="2600">
                <a:ea typeface="宋体" panose="02010600030101010101" pitchFamily="2" charset="-122"/>
              </a:rPr>
              <a:t>O</a:t>
            </a:r>
            <a:r>
              <a:rPr lang="en-US" altLang="zh-CN" sz="2600" baseline="-25000">
                <a:ea typeface="宋体" panose="02010600030101010101" pitchFamily="2" charset="-122"/>
              </a:rPr>
              <a:t>8</a:t>
            </a:r>
            <a:r>
              <a:rPr lang="en-US" altLang="zh-CN" sz="2600">
                <a:ea typeface="宋体" panose="02010600030101010101" pitchFamily="2" charset="-122"/>
              </a:rPr>
              <a:t> </a:t>
            </a:r>
            <a:endParaRPr lang="en-US" altLang="en-US" sz="2600">
              <a:solidFill>
                <a:srgbClr val="FF0000"/>
              </a:solidFill>
            </a:endParaRPr>
          </a:p>
        </p:txBody>
      </p:sp>
      <p:sp>
        <p:nvSpPr>
          <p:cNvPr id="177158" name="Text Box 10">
            <a:extLst>
              <a:ext uri="{FF2B5EF4-FFF2-40B4-BE49-F238E27FC236}">
                <a16:creationId xmlns:a16="http://schemas.microsoft.com/office/drawing/2014/main" id="{32F9B6BB-5ACE-4F27-9E38-04F20D459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981075"/>
            <a:ext cx="1908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953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525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97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8669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3241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813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385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6957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1529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600"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sz="2600">
                <a:ea typeface="宋体" panose="02010600030101010101" pitchFamily="2" charset="-122"/>
              </a:rPr>
              <a:t>-Ce</a:t>
            </a:r>
            <a:r>
              <a:rPr lang="en-US" altLang="zh-CN" sz="2600" baseline="-25000">
                <a:ea typeface="宋体" panose="02010600030101010101" pitchFamily="2" charset="-122"/>
              </a:rPr>
              <a:t>2</a:t>
            </a:r>
            <a:r>
              <a:rPr lang="en-US" altLang="zh-CN" sz="2600">
                <a:ea typeface="宋体" panose="02010600030101010101" pitchFamily="2" charset="-122"/>
              </a:rPr>
              <a:t>Zr</a:t>
            </a:r>
            <a:r>
              <a:rPr lang="en-US" altLang="zh-CN" sz="2600" baseline="-25000">
                <a:ea typeface="宋体" panose="02010600030101010101" pitchFamily="2" charset="-122"/>
              </a:rPr>
              <a:t>2</a:t>
            </a:r>
            <a:r>
              <a:rPr lang="en-US" altLang="zh-CN" sz="2600">
                <a:ea typeface="宋体" panose="02010600030101010101" pitchFamily="2" charset="-122"/>
              </a:rPr>
              <a:t>O</a:t>
            </a:r>
            <a:r>
              <a:rPr lang="en-US" altLang="zh-CN" sz="2600" baseline="-25000">
                <a:ea typeface="宋体" panose="02010600030101010101" pitchFamily="2" charset="-122"/>
              </a:rPr>
              <a:t>8</a:t>
            </a:r>
            <a:r>
              <a:rPr lang="en-US" altLang="zh-CN" sz="2600">
                <a:ea typeface="宋体" panose="02010600030101010101" pitchFamily="2" charset="-122"/>
              </a:rPr>
              <a:t> </a:t>
            </a:r>
            <a:endParaRPr lang="en-US" altLang="en-US" sz="2600">
              <a:solidFill>
                <a:srgbClr val="FF0000"/>
              </a:solidFill>
            </a:endParaRPr>
          </a:p>
        </p:txBody>
      </p:sp>
      <p:sp>
        <p:nvSpPr>
          <p:cNvPr id="177159" name="Text Box 11">
            <a:extLst>
              <a:ext uri="{FF2B5EF4-FFF2-40B4-BE49-F238E27FC236}">
                <a16:creationId xmlns:a16="http://schemas.microsoft.com/office/drawing/2014/main" id="{11DD3045-8F3D-4E56-BAC0-18E8C404D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995363"/>
            <a:ext cx="1368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953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525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97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8669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324100" indent="-4953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813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385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6957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152900" indent="-4953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0.25 eV</a:t>
            </a:r>
            <a:endParaRPr lang="en-US" altLang="en-US" sz="2400">
              <a:ea typeface="宋体" panose="02010600030101010101" pitchFamily="2" charset="-122"/>
            </a:endParaRPr>
          </a:p>
        </p:txBody>
      </p:sp>
      <p:sp>
        <p:nvSpPr>
          <p:cNvPr id="177160" name="Rectangle 16">
            <a:extLst>
              <a:ext uri="{FF2B5EF4-FFF2-40B4-BE49-F238E27FC236}">
                <a16:creationId xmlns:a16="http://schemas.microsoft.com/office/drawing/2014/main" id="{7E9A26F9-9C88-4593-87FE-C328E04CA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373688"/>
            <a:ext cx="792162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600">
                <a:solidFill>
                  <a:srgbClr val="FF0000"/>
                </a:solidFill>
                <a:latin typeface="Times New Roman" panose="02020603050405020304" pitchFamily="18" charset="0"/>
              </a:rPr>
              <a:t>Wang, Guo, Lu*, Hu*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600" b="0">
                <a:solidFill>
                  <a:srgbClr val="FF0000"/>
                </a:solidFill>
                <a:latin typeface="Times New Roman" panose="02020603050405020304" pitchFamily="18" charset="0"/>
              </a:rPr>
              <a:t>Maximizing the localized relaxation: The origin of the outstanding oxygen storage capacity of k-Ce</a:t>
            </a:r>
            <a:r>
              <a:rPr lang="en-GB" altLang="zh-CN" sz="1600" b="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GB" altLang="zh-CN" sz="1600" b="0">
                <a:solidFill>
                  <a:srgbClr val="FF0000"/>
                </a:solidFill>
                <a:latin typeface="Times New Roman" panose="02020603050405020304" pitchFamily="18" charset="0"/>
              </a:rPr>
              <a:t>Zr</a:t>
            </a:r>
            <a:r>
              <a:rPr lang="en-GB" altLang="zh-CN" sz="1600" b="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GB" altLang="zh-CN" sz="1600" b="0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r>
              <a:rPr lang="en-GB" altLang="zh-CN" sz="1600" b="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lang="en-GB" altLang="zh-CN" sz="1600" b="0">
                <a:solidFill>
                  <a:srgbClr val="FF0000"/>
                </a:solidFill>
                <a:latin typeface="Times New Roman" panose="02020603050405020304" pitchFamily="18" charset="0"/>
              </a:rPr>
              <a:t>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</a:rPr>
              <a:t>Angwe. Chem. Int. Ed., 48 (2009) 8289</a:t>
            </a:r>
            <a:r>
              <a:rPr lang="en-US" altLang="zh-CN" sz="1600">
                <a:latin typeface="Times New Roman" panose="02020603050405020304" pitchFamily="18" charset="0"/>
              </a:rPr>
              <a:t>     </a:t>
            </a:r>
          </a:p>
        </p:txBody>
      </p:sp>
      <p:pic>
        <p:nvPicPr>
          <p:cNvPr id="177161" name="Picture 2" descr="Screen Shot 2014-04-06 at 14.35.28.png">
            <a:extLst>
              <a:ext uri="{FF2B5EF4-FFF2-40B4-BE49-F238E27FC236}">
                <a16:creationId xmlns:a16="http://schemas.microsoft.com/office/drawing/2014/main" id="{313A9ABA-81D1-4FC2-AA22-08F66D41D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62" name="矩形 1">
            <a:extLst>
              <a:ext uri="{FF2B5EF4-FFF2-40B4-BE49-F238E27FC236}">
                <a16:creationId xmlns:a16="http://schemas.microsoft.com/office/drawing/2014/main" id="{F2C073AA-7D62-4555-9040-BC70AAA69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1263" y="180975"/>
            <a:ext cx="6340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催化材料结构功能优化调控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一）</a:t>
            </a: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6">
            <a:extLst>
              <a:ext uri="{FF2B5EF4-FFF2-40B4-BE49-F238E27FC236}">
                <a16:creationId xmlns:a16="http://schemas.microsoft.com/office/drawing/2014/main" id="{B219F0ED-EFF2-425D-A938-98161CC5A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3" y="120650"/>
            <a:ext cx="8616950" cy="5857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催化材料结构功能优化调控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二）</a:t>
            </a: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8179" name="Rectangle 5">
            <a:extLst>
              <a:ext uri="{FF2B5EF4-FFF2-40B4-BE49-F238E27FC236}">
                <a16:creationId xmlns:a16="http://schemas.microsoft.com/office/drawing/2014/main" id="{67C17E45-DFAE-4D9A-A3CB-D0CB5F7EB2BA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720725"/>
            <a:ext cx="9123363" cy="42863"/>
          </a:xfrm>
          <a:prstGeom prst="rect">
            <a:avLst/>
          </a:prstGeom>
          <a:gradFill rotWithShape="1">
            <a:gsLst>
              <a:gs pos="0">
                <a:srgbClr val="76185E"/>
              </a:gs>
              <a:gs pos="50000">
                <a:srgbClr val="0000CC"/>
              </a:gs>
              <a:gs pos="100000">
                <a:srgbClr val="7618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2400" b="0">
              <a:solidFill>
                <a:srgbClr val="000000"/>
              </a:solidFill>
            </a:endParaRPr>
          </a:p>
        </p:txBody>
      </p:sp>
      <p:sp>
        <p:nvSpPr>
          <p:cNvPr id="178180" name="Slide Number Placeholder 1">
            <a:extLst>
              <a:ext uri="{FF2B5EF4-FFF2-40B4-BE49-F238E27FC236}">
                <a16:creationId xmlns:a16="http://schemas.microsoft.com/office/drawing/2014/main" id="{58834D3A-3BED-4256-ACA2-D382CE158588}"/>
              </a:ext>
            </a:extLst>
          </p:cNvPr>
          <p:cNvSpPr txBox="1">
            <a:spLocks/>
          </p:cNvSpPr>
          <p:nvPr/>
        </p:nvSpPr>
        <p:spPr bwMode="auto">
          <a:xfrm>
            <a:off x="6880225" y="63992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D697A15-01DB-45EF-843B-33CEF96EB3CD}" type="slidenum">
              <a:rPr kumimoji="1" lang="en-US" altLang="zh-CN" sz="1200" b="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1" lang="en-US" altLang="zh-CN" sz="1200" b="0">
              <a:solidFill>
                <a:srgbClr val="89898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C72E8E-806D-4D1F-941D-63B19EA2A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1016000"/>
            <a:ext cx="7292975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3333CC"/>
              </a:buClr>
              <a:buFontTx/>
              <a:buNone/>
              <a:defRPr/>
            </a:pPr>
            <a:r>
              <a:rPr lang="zh-CN" altLang="en-US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以石墨烯材料为例：</a:t>
            </a:r>
            <a:r>
              <a:rPr lang="zh-CN" altLang="en-US" sz="22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本征结构</a:t>
            </a:r>
            <a:r>
              <a:rPr lang="en-US" altLang="zh-CN" sz="22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2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活性关系</a:t>
            </a:r>
            <a:r>
              <a:rPr lang="zh-CN" altLang="en-US" sz="2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2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掺杂调控机制</a:t>
            </a:r>
            <a:endParaRPr lang="zh-CN" altLang="zh-CN" sz="2200" b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78182" name="图片 14">
            <a:extLst>
              <a:ext uri="{FF2B5EF4-FFF2-40B4-BE49-F238E27FC236}">
                <a16:creationId xmlns:a16="http://schemas.microsoft.com/office/drawing/2014/main" id="{2AFF2A26-2D8F-432F-8A24-57136BEC3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t="2519" r="50819" b="-2184"/>
          <a:stretch>
            <a:fillRect/>
          </a:stretch>
        </p:blipFill>
        <p:spPr bwMode="auto">
          <a:xfrm>
            <a:off x="1687513" y="2659063"/>
            <a:ext cx="259238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3" name="图片 15">
            <a:extLst>
              <a:ext uri="{FF2B5EF4-FFF2-40B4-BE49-F238E27FC236}">
                <a16:creationId xmlns:a16="http://schemas.microsoft.com/office/drawing/2014/main" id="{C97F5405-210D-4BA4-B8FF-8E5120A62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6" t="49957" b="-2184"/>
          <a:stretch>
            <a:fillRect/>
          </a:stretch>
        </p:blipFill>
        <p:spPr bwMode="auto">
          <a:xfrm>
            <a:off x="4765675" y="4384675"/>
            <a:ext cx="2943225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4" name="图片 16">
            <a:extLst>
              <a:ext uri="{FF2B5EF4-FFF2-40B4-BE49-F238E27FC236}">
                <a16:creationId xmlns:a16="http://schemas.microsoft.com/office/drawing/2014/main" id="{631409BD-DDED-4F5F-B3EA-07EFCD74E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6" t="2519" b="49605"/>
          <a:stretch>
            <a:fillRect/>
          </a:stretch>
        </p:blipFill>
        <p:spPr bwMode="auto">
          <a:xfrm>
            <a:off x="4846638" y="2505075"/>
            <a:ext cx="29432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D139049C-2789-431B-8CC8-5DE301FD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513" y="1552575"/>
            <a:ext cx="5638800" cy="904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3333CC"/>
              </a:buClr>
              <a:buSzPct val="60000"/>
              <a:defRPr/>
            </a:pP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电还原反应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ORR</a:t>
            </a: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2200" b="0" baseline="-2500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4e</a:t>
            </a:r>
            <a:r>
              <a:rPr lang="en-US" altLang="zh-CN" sz="2200" b="0" baseline="3000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4H</a:t>
            </a:r>
            <a:r>
              <a:rPr lang="en-US" altLang="zh-CN" sz="2200" b="0" baseline="3000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2H</a:t>
            </a:r>
            <a:r>
              <a:rPr lang="en-US" altLang="zh-CN" sz="2200" b="0" baseline="-2500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O</a:t>
            </a:r>
          </a:p>
          <a:p>
            <a:pPr eaLnBrk="1" hangingPunct="1">
              <a:lnSpc>
                <a:spcPct val="120000"/>
              </a:lnSpc>
              <a:buClr>
                <a:srgbClr val="3333CC"/>
              </a:buClr>
              <a:buSzPct val="60000"/>
              <a:defRPr/>
            </a:pP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碘三离子还原反应：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zh-CN" sz="2200" b="0" baseline="-2500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en-US" altLang="zh-CN" sz="2200" b="0" baseline="3000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+</a:t>
            </a: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2e</a:t>
            </a:r>
            <a:r>
              <a:rPr lang="en-US" altLang="zh-CN" sz="2200" b="0" baseline="3000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CN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3I</a:t>
            </a:r>
            <a:r>
              <a:rPr lang="en-US" altLang="zh-CN" sz="2200" b="0" baseline="3000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lang="zh-CN" altLang="en-US" sz="2200" b="0">
                <a:solidFill>
                  <a:srgbClr val="00009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200" b="0">
              <a:solidFill>
                <a:srgbClr val="00009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8186" name="矩形 1">
            <a:extLst>
              <a:ext uri="{FF2B5EF4-FFF2-40B4-BE49-F238E27FC236}">
                <a16:creationId xmlns:a16="http://schemas.microsoft.com/office/drawing/2014/main" id="{F041BF35-465B-40F4-A368-EEA7AE55E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5414963"/>
            <a:ext cx="240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00009E"/>
                </a:solidFill>
                <a:latin typeface="Times New Roman" panose="02020603050405020304" pitchFamily="18" charset="0"/>
              </a:rPr>
              <a:t>基本平面 </a:t>
            </a:r>
            <a:r>
              <a:rPr lang="en-US" altLang="zh-CN" sz="1800" b="0">
                <a:solidFill>
                  <a:srgbClr val="00009E"/>
                </a:solidFill>
                <a:latin typeface="Times New Roman" panose="02020603050405020304" pitchFamily="18" charset="0"/>
              </a:rPr>
              <a:t>(Basal Plane)</a:t>
            </a:r>
            <a:endParaRPr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78187" name="矩形 2">
            <a:extLst>
              <a:ext uri="{FF2B5EF4-FFF2-40B4-BE49-F238E27FC236}">
                <a16:creationId xmlns:a16="http://schemas.microsoft.com/office/drawing/2014/main" id="{D12778D8-FE2F-4299-BC50-748A5A7DA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3795713"/>
            <a:ext cx="2620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00009E"/>
                </a:solidFill>
                <a:latin typeface="Times New Roman" panose="02020603050405020304" pitchFamily="18" charset="0"/>
              </a:rPr>
              <a:t>扶椅型边缘（</a:t>
            </a:r>
            <a:r>
              <a:rPr lang="en-US" altLang="zh-CN" sz="1800" b="0">
                <a:solidFill>
                  <a:srgbClr val="00009E"/>
                </a:solidFill>
                <a:latin typeface="Times New Roman" panose="02020603050405020304" pitchFamily="18" charset="0"/>
              </a:rPr>
              <a:t>armchair</a:t>
            </a:r>
            <a:r>
              <a:rPr lang="zh-CN" altLang="en-US" sz="1800" b="0">
                <a:solidFill>
                  <a:srgbClr val="00009E"/>
                </a:solidFill>
                <a:latin typeface="Times New Roman" panose="02020603050405020304" pitchFamily="18" charset="0"/>
              </a:rPr>
              <a:t>）</a:t>
            </a:r>
            <a:endParaRPr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78188" name="矩形 3">
            <a:extLst>
              <a:ext uri="{FF2B5EF4-FFF2-40B4-BE49-F238E27FC236}">
                <a16:creationId xmlns:a16="http://schemas.microsoft.com/office/drawing/2014/main" id="{E95E79DA-8A68-4753-AABE-878749D8F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563" y="5778500"/>
            <a:ext cx="2403475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3333CC"/>
              </a:buClr>
              <a:buFontTx/>
              <a:buNone/>
            </a:pPr>
            <a:r>
              <a:rPr lang="zh-CN" altLang="en-US" sz="1800" b="0">
                <a:solidFill>
                  <a:srgbClr val="00009E"/>
                </a:solidFill>
                <a:latin typeface="Times New Roman" panose="02020603050405020304" pitchFamily="18" charset="0"/>
              </a:rPr>
              <a:t>锯齿型边缘（</a:t>
            </a:r>
            <a:r>
              <a:rPr lang="en-US" altLang="zh-CN" sz="1800" b="0">
                <a:solidFill>
                  <a:srgbClr val="00009E"/>
                </a:solidFill>
                <a:latin typeface="Times New Roman" panose="02020603050405020304" pitchFamily="18" charset="0"/>
              </a:rPr>
              <a:t>zigzag</a:t>
            </a:r>
            <a:r>
              <a:rPr lang="zh-CN" altLang="en-US" sz="1800" b="0">
                <a:solidFill>
                  <a:srgbClr val="00009E"/>
                </a:solidFill>
                <a:latin typeface="Times New Roman" panose="02020603050405020304" pitchFamily="18" charset="0"/>
              </a:rPr>
              <a:t>）</a:t>
            </a:r>
            <a:endParaRPr lang="zh-CN" altLang="zh-CN" sz="1800" b="0">
              <a:solidFill>
                <a:srgbClr val="00009E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8189" name="矩形 4">
            <a:extLst>
              <a:ext uri="{FF2B5EF4-FFF2-40B4-BE49-F238E27FC236}">
                <a16:creationId xmlns:a16="http://schemas.microsoft.com/office/drawing/2014/main" id="{4779E445-090C-4388-8CEA-1E96CFAF0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838" y="6070600"/>
            <a:ext cx="399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本征活性：锯齿</a:t>
            </a:r>
            <a:r>
              <a:rPr lang="en-US" altLang="zh-CN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&gt; </a:t>
            </a:r>
            <a:r>
              <a:rPr lang="zh-CN" altLang="en-US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扶椅 </a:t>
            </a:r>
            <a:r>
              <a:rPr lang="en-US" altLang="zh-CN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~= </a:t>
            </a:r>
            <a:r>
              <a:rPr lang="zh-CN" altLang="en-US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基本平面</a:t>
            </a:r>
            <a:endParaRPr lang="zh-CN" altLang="en-US" sz="1800" b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6">
            <a:extLst>
              <a:ext uri="{FF2B5EF4-FFF2-40B4-BE49-F238E27FC236}">
                <a16:creationId xmlns:a16="http://schemas.microsoft.com/office/drawing/2014/main" id="{7CD648C0-DFCE-4B55-9B24-E40BD59D4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71500"/>
            <a:ext cx="64087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0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（理论）催化：一些</a:t>
            </a:r>
            <a:r>
              <a:rPr kumimoji="0" lang="en-US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</a:t>
            </a:r>
            <a:r>
              <a:rPr kumimoji="0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科学问题</a:t>
            </a:r>
          </a:p>
        </p:txBody>
      </p:sp>
      <p:sp>
        <p:nvSpPr>
          <p:cNvPr id="152579" name="Rectangle 6">
            <a:extLst>
              <a:ext uri="{FF2B5EF4-FFF2-40B4-BE49-F238E27FC236}">
                <a16:creationId xmlns:a16="http://schemas.microsoft.com/office/drawing/2014/main" id="{F61D6ED4-E37A-4A39-BD61-F50B2B1E4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1752600"/>
            <a:ext cx="8135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>
                <a:solidFill>
                  <a:srgbClr val="FF0000"/>
                </a:solidFill>
                <a:ea typeface="黑体" panose="02010609060101010101" pitchFamily="49" charset="-122"/>
              </a:rPr>
              <a:t>基元反应如何发生？（反应能垒）</a:t>
            </a:r>
            <a:endParaRPr lang="en-US" altLang="zh-CN" sz="280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52580" name="Rectangle 6">
            <a:extLst>
              <a:ext uri="{FF2B5EF4-FFF2-40B4-BE49-F238E27FC236}">
                <a16:creationId xmlns:a16="http://schemas.microsoft.com/office/drawing/2014/main" id="{2811677C-5E73-4462-8DE5-A3E641A8A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2136775"/>
            <a:ext cx="8135937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FF0000"/>
                </a:solidFill>
                <a:ea typeface="黑体" panose="02010609060101010101" pitchFamily="49" charset="-122"/>
              </a:rPr>
              <a:t>基元反应在什么地方发生？</a:t>
            </a:r>
            <a:endParaRPr lang="en-US" altLang="zh-CN" sz="280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52581" name="Rectangle 6">
            <a:extLst>
              <a:ext uri="{FF2B5EF4-FFF2-40B4-BE49-F238E27FC236}">
                <a16:creationId xmlns:a16="http://schemas.microsoft.com/office/drawing/2014/main" id="{80967CDB-385D-4FA6-BC1D-46AE44240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4135438"/>
            <a:ext cx="813593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组成</a:t>
            </a:r>
            <a:r>
              <a:rPr lang="en-US" altLang="zh-CN" sz="2800">
                <a:solidFill>
                  <a:srgbClr val="000000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结构</a:t>
            </a:r>
            <a:r>
              <a:rPr lang="en-US" altLang="zh-CN" sz="2800">
                <a:solidFill>
                  <a:srgbClr val="000000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800">
                <a:solidFill>
                  <a:srgbClr val="000000"/>
                </a:solidFill>
                <a:ea typeface="黑体" panose="02010609060101010101" pitchFamily="49" charset="-122"/>
              </a:rPr>
              <a:t>活性关系？</a:t>
            </a:r>
            <a:endParaRPr lang="en-US" altLang="zh-CN" sz="2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52582" name="Rectangle 6">
            <a:extLst>
              <a:ext uri="{FF2B5EF4-FFF2-40B4-BE49-F238E27FC236}">
                <a16:creationId xmlns:a16="http://schemas.microsoft.com/office/drawing/2014/main" id="{77A77C85-EC2B-4807-99A3-E2DE15B19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2746375"/>
            <a:ext cx="8135937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ea typeface="黑体" panose="02010609060101010101" pitchFamily="49" charset="-122"/>
              </a:rPr>
              <a:t>反应机理？如何描述整体催化活性？</a:t>
            </a:r>
            <a:endParaRPr lang="en-US" altLang="zh-CN" sz="2800">
              <a:ea typeface="黑体" panose="02010609060101010101" pitchFamily="49" charset="-122"/>
            </a:endParaRPr>
          </a:p>
        </p:txBody>
      </p:sp>
      <p:sp>
        <p:nvSpPr>
          <p:cNvPr id="152583" name="Slide Number Placeholder 1">
            <a:extLst>
              <a:ext uri="{FF2B5EF4-FFF2-40B4-BE49-F238E27FC236}">
                <a16:creationId xmlns:a16="http://schemas.microsoft.com/office/drawing/2014/main" id="{BC8354C4-BE82-46E3-A221-06FD34B0C091}"/>
              </a:ext>
            </a:extLst>
          </p:cNvPr>
          <p:cNvSpPr txBox="1">
            <a:spLocks/>
          </p:cNvSpPr>
          <p:nvPr/>
        </p:nvSpPr>
        <p:spPr bwMode="auto">
          <a:xfrm>
            <a:off x="6880225" y="63992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85E3019-3CBF-4065-96E1-0E80EF0BA15B}" type="slidenum">
              <a:rPr kumimoji="0" lang="en-US" altLang="zh-CN" sz="1200" b="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kumimoji="0" lang="en-US" altLang="zh-CN" sz="1200" b="0">
              <a:solidFill>
                <a:srgbClr val="898989"/>
              </a:solidFill>
            </a:endParaRPr>
          </a:p>
        </p:txBody>
      </p:sp>
      <p:sp>
        <p:nvSpPr>
          <p:cNvPr id="152584" name="Rectangle 6">
            <a:extLst>
              <a:ext uri="{FF2B5EF4-FFF2-40B4-BE49-F238E27FC236}">
                <a16:creationId xmlns:a16="http://schemas.microsoft.com/office/drawing/2014/main" id="{718A6BC2-FA76-4E32-92EF-A8715E60D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3429000"/>
            <a:ext cx="813593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>
                <a:ea typeface="黑体" panose="02010609060101010101" pitchFamily="49" charset="-122"/>
              </a:rPr>
              <a:t>催化活性变化规律？主要矛盾？定量化？</a:t>
            </a:r>
            <a:endParaRPr lang="en-US" altLang="zh-CN" sz="2800">
              <a:ea typeface="黑体" panose="02010609060101010101" pitchFamily="49" charset="-122"/>
            </a:endParaRPr>
          </a:p>
        </p:txBody>
      </p:sp>
      <p:sp>
        <p:nvSpPr>
          <p:cNvPr id="9" name="Down Arrow 24">
            <a:extLst>
              <a:ext uri="{FF2B5EF4-FFF2-40B4-BE49-F238E27FC236}">
                <a16:creationId xmlns:a16="http://schemas.microsoft.com/office/drawing/2014/main" id="{6630A72B-5EE4-4A86-8C74-16D5E761EEB6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946187" y="1801018"/>
            <a:ext cx="1417637" cy="7621588"/>
          </a:xfrm>
          <a:prstGeom prst="downArrow">
            <a:avLst>
              <a:gd name="adj1" fmla="val 50000"/>
              <a:gd name="adj2" fmla="val 49930"/>
            </a:avLst>
          </a:prstGeom>
          <a:gradFill rotWithShape="1">
            <a:gsLst>
              <a:gs pos="0">
                <a:srgbClr val="FFFFFF"/>
              </a:gs>
              <a:gs pos="85001">
                <a:srgbClr val="FFA3A3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D92007-DC0E-47A9-BB80-44E17886A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087" y="5345905"/>
            <a:ext cx="936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1990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134B538-3464-45CA-AB07-1CD7B8EBF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337" y="5355430"/>
            <a:ext cx="1822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Arial" panose="020B0604020202020204" pitchFamily="34" charset="0"/>
              </a:rPr>
              <a:t>After DFT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0AC8B7A7-9A95-4A5B-9793-35FC82D72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625" y="5355430"/>
            <a:ext cx="2122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Before DFT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DE57E3D4-A5BA-49A2-A54D-9914F6D3A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338" y="1320800"/>
            <a:ext cx="11474450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79203" name="Slide Number Placeholder 1">
            <a:extLst>
              <a:ext uri="{FF2B5EF4-FFF2-40B4-BE49-F238E27FC236}">
                <a16:creationId xmlns:a16="http://schemas.microsoft.com/office/drawing/2014/main" id="{8E4439BB-E59D-4C6E-BEED-DA4728F32AF8}"/>
              </a:ext>
            </a:extLst>
          </p:cNvPr>
          <p:cNvSpPr txBox="1">
            <a:spLocks/>
          </p:cNvSpPr>
          <p:nvPr/>
        </p:nvSpPr>
        <p:spPr bwMode="auto">
          <a:xfrm>
            <a:off x="6880225" y="63992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8B321D7-077E-42B9-818B-B8E772A22CAA}" type="slidenum">
              <a:rPr kumimoji="1" lang="en-US" altLang="zh-CN" sz="1200" b="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1" lang="en-US" altLang="zh-CN" sz="1200" b="0">
              <a:solidFill>
                <a:srgbClr val="898989"/>
              </a:solidFill>
            </a:endParaRPr>
          </a:p>
        </p:txBody>
      </p:sp>
      <p:pic>
        <p:nvPicPr>
          <p:cNvPr id="179204" name="图片 6">
            <a:extLst>
              <a:ext uri="{FF2B5EF4-FFF2-40B4-BE49-F238E27FC236}">
                <a16:creationId xmlns:a16="http://schemas.microsoft.com/office/drawing/2014/main" id="{29905666-931F-4C16-AFA5-2C3297BB6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1577975"/>
            <a:ext cx="528637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D:\我的资料库\Pictures\508.png">
            <a:extLst>
              <a:ext uri="{FF2B5EF4-FFF2-40B4-BE49-F238E27FC236}">
                <a16:creationId xmlns:a16="http://schemas.microsoft.com/office/drawing/2014/main" id="{4C493DC2-7139-4B33-B32A-3C1AC09AB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9" r="41397"/>
          <a:stretch>
            <a:fillRect/>
          </a:stretch>
        </p:blipFill>
        <p:spPr bwMode="auto">
          <a:xfrm>
            <a:off x="5954713" y="2633663"/>
            <a:ext cx="2497137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6" name="Rectangle 5">
            <a:extLst>
              <a:ext uri="{FF2B5EF4-FFF2-40B4-BE49-F238E27FC236}">
                <a16:creationId xmlns:a16="http://schemas.microsoft.com/office/drawing/2014/main" id="{4C4F626C-24DC-4445-A2EF-A2FB7D4AF9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720725"/>
            <a:ext cx="9123363" cy="42863"/>
          </a:xfrm>
          <a:prstGeom prst="rect">
            <a:avLst/>
          </a:prstGeom>
          <a:gradFill rotWithShape="1">
            <a:gsLst>
              <a:gs pos="0">
                <a:srgbClr val="76185E"/>
              </a:gs>
              <a:gs pos="50000">
                <a:srgbClr val="0000CC"/>
              </a:gs>
              <a:gs pos="100000">
                <a:srgbClr val="7618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2400" b="0">
              <a:solidFill>
                <a:srgbClr val="000000"/>
              </a:solidFill>
            </a:endParaRPr>
          </a:p>
        </p:txBody>
      </p:sp>
      <p:sp>
        <p:nvSpPr>
          <p:cNvPr id="179207" name="矩形 14">
            <a:extLst>
              <a:ext uri="{FF2B5EF4-FFF2-40B4-BE49-F238E27FC236}">
                <a16:creationId xmlns:a16="http://schemas.microsoft.com/office/drawing/2014/main" id="{865AE426-115B-46B6-A6CB-6689D1DAB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538" y="1814513"/>
            <a:ext cx="36417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锯齿边缘活性根源及掺杂机制：</a:t>
            </a:r>
            <a:endParaRPr lang="en-US" altLang="zh-CN" sz="1800" b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高能自旋电子</a:t>
            </a:r>
            <a:endParaRPr lang="zh-CN" altLang="en-US" sz="1800" b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9208" name="矩形 15">
            <a:extLst>
              <a:ext uri="{FF2B5EF4-FFF2-40B4-BE49-F238E27FC236}">
                <a16:creationId xmlns:a16="http://schemas.microsoft.com/office/drawing/2014/main" id="{4340273B-E099-4D94-8636-A1734ED9D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3" y="1117600"/>
            <a:ext cx="364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本征活性规律、掺杂调控规律</a:t>
            </a:r>
            <a:endParaRPr lang="zh-CN" altLang="en-US" sz="1800" b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749D6F84-AE4A-406B-90CD-F503F8E93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3" y="120650"/>
            <a:ext cx="8616950" cy="5857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催化材料结构功能优化调控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二）</a:t>
            </a: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5">
            <a:extLst>
              <a:ext uri="{FF2B5EF4-FFF2-40B4-BE49-F238E27FC236}">
                <a16:creationId xmlns:a16="http://schemas.microsoft.com/office/drawing/2014/main" id="{FB5EE427-6257-4E9C-B2DA-8B520CDA45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720725"/>
            <a:ext cx="9123363" cy="42863"/>
          </a:xfrm>
          <a:prstGeom prst="rect">
            <a:avLst/>
          </a:prstGeom>
          <a:gradFill rotWithShape="1">
            <a:gsLst>
              <a:gs pos="0">
                <a:srgbClr val="76185E"/>
              </a:gs>
              <a:gs pos="50000">
                <a:srgbClr val="0000CC"/>
              </a:gs>
              <a:gs pos="100000">
                <a:srgbClr val="7618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2400" b="0">
              <a:solidFill>
                <a:srgbClr val="000000"/>
              </a:solidFill>
            </a:endParaRPr>
          </a:p>
        </p:txBody>
      </p:sp>
      <p:sp>
        <p:nvSpPr>
          <p:cNvPr id="180227" name="Slide Number Placeholder 1">
            <a:extLst>
              <a:ext uri="{FF2B5EF4-FFF2-40B4-BE49-F238E27FC236}">
                <a16:creationId xmlns:a16="http://schemas.microsoft.com/office/drawing/2014/main" id="{29A1E7BD-2AAC-4362-9B73-1BCC048311D9}"/>
              </a:ext>
            </a:extLst>
          </p:cNvPr>
          <p:cNvSpPr txBox="1">
            <a:spLocks/>
          </p:cNvSpPr>
          <p:nvPr/>
        </p:nvSpPr>
        <p:spPr bwMode="auto">
          <a:xfrm>
            <a:off x="6880225" y="63992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DD12C68-10F1-4946-9CB8-5A6A5F0A3511}" type="slidenum">
              <a:rPr kumimoji="1" lang="en-US" altLang="zh-CN" sz="1200" b="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1" lang="en-US" altLang="zh-CN" sz="1200" b="0">
              <a:solidFill>
                <a:srgbClr val="898989"/>
              </a:solidFill>
            </a:endParaRPr>
          </a:p>
        </p:txBody>
      </p:sp>
      <p:grpSp>
        <p:nvGrpSpPr>
          <p:cNvPr id="180228" name="组合 18">
            <a:extLst>
              <a:ext uri="{FF2B5EF4-FFF2-40B4-BE49-F238E27FC236}">
                <a16:creationId xmlns:a16="http://schemas.microsoft.com/office/drawing/2014/main" id="{BC93FC64-1C06-47B0-8CEB-1110A3C08A4D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3902075"/>
            <a:ext cx="8353425" cy="2305050"/>
            <a:chOff x="200025" y="1268760"/>
            <a:chExt cx="8964613" cy="2304256"/>
          </a:xfrm>
        </p:grpSpPr>
        <p:pic>
          <p:nvPicPr>
            <p:cNvPr id="180236" name="图片 6" descr="D:\project\DSC\Basal plane\C_I-I_diff2.png">
              <a:extLst>
                <a:ext uri="{FF2B5EF4-FFF2-40B4-BE49-F238E27FC236}">
                  <a16:creationId xmlns:a16="http://schemas.microsoft.com/office/drawing/2014/main" id="{731B9E6C-966E-4604-B403-E907FECE9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40" t="13448" r="23253" b="15785"/>
            <a:stretch>
              <a:fillRect/>
            </a:stretch>
          </p:blipFill>
          <p:spPr bwMode="auto">
            <a:xfrm>
              <a:off x="200025" y="1268761"/>
              <a:ext cx="2630488" cy="223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0237" name="图片 7" descr="D:\project\DSC\Basal plane\N_I-I-diff2.png">
              <a:extLst>
                <a:ext uri="{FF2B5EF4-FFF2-40B4-BE49-F238E27FC236}">
                  <a16:creationId xmlns:a16="http://schemas.microsoft.com/office/drawing/2014/main" id="{275032C5-8F5E-4260-8C8B-483E7CBC5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2" t="13441" r="24921" b="13547"/>
            <a:stretch>
              <a:fillRect/>
            </a:stretch>
          </p:blipFill>
          <p:spPr bwMode="auto">
            <a:xfrm>
              <a:off x="2405063" y="1268760"/>
              <a:ext cx="2598737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0238" name="图片 9" descr="D:\project\DSC\Basal plane\S_I-I-diff2.png">
              <a:extLst>
                <a:ext uri="{FF2B5EF4-FFF2-40B4-BE49-F238E27FC236}">
                  <a16:creationId xmlns:a16="http://schemas.microsoft.com/office/drawing/2014/main" id="{C7DC83CD-185B-4926-BF5F-89D215D8C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2" t="15723" r="23723" b="15826"/>
            <a:stretch>
              <a:fillRect/>
            </a:stretch>
          </p:blipFill>
          <p:spPr bwMode="auto">
            <a:xfrm>
              <a:off x="4499992" y="1340768"/>
              <a:ext cx="2592387" cy="216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0239" name="图片 8" descr="D:\project\DSC\Basal plane\NS2_I-I-diff2.png">
              <a:extLst>
                <a:ext uri="{FF2B5EF4-FFF2-40B4-BE49-F238E27FC236}">
                  <a16:creationId xmlns:a16="http://schemas.microsoft.com/office/drawing/2014/main" id="{E7D8E1BD-27B9-4B4F-A74C-A234C97D9F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89" t="13441" r="24165" b="13547"/>
            <a:stretch>
              <a:fillRect/>
            </a:stretch>
          </p:blipFill>
          <p:spPr bwMode="auto">
            <a:xfrm>
              <a:off x="6588125" y="1268760"/>
              <a:ext cx="2576513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0229" name="图片 23">
            <a:extLst>
              <a:ext uri="{FF2B5EF4-FFF2-40B4-BE49-F238E27FC236}">
                <a16:creationId xmlns:a16="http://schemas.microsoft.com/office/drawing/2014/main" id="{CC7C0F1D-ADCF-41A4-89C3-2909EB6C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00"/>
          <a:stretch>
            <a:fillRect/>
          </a:stretch>
        </p:blipFill>
        <p:spPr bwMode="auto">
          <a:xfrm>
            <a:off x="641350" y="1409700"/>
            <a:ext cx="2925763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0" name="矩形 24">
            <a:extLst>
              <a:ext uri="{FF2B5EF4-FFF2-40B4-BE49-F238E27FC236}">
                <a16:creationId xmlns:a16="http://schemas.microsoft.com/office/drawing/2014/main" id="{74FC06EC-A3F6-4BBB-9BCA-6FCC8A5D1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6046788"/>
            <a:ext cx="68278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3333CC"/>
              </a:buClr>
              <a:buFontTx/>
              <a:buNone/>
            </a:pPr>
            <a:r>
              <a:rPr lang="zh-CN" altLang="en-US" sz="2400" b="0">
                <a:solidFill>
                  <a:srgbClr val="00009E"/>
                </a:solidFill>
                <a:latin typeface="Times New Roman" panose="02020603050405020304" pitchFamily="18" charset="0"/>
              </a:rPr>
              <a:t>费米能级更高、电子更局域、参与电子更多</a:t>
            </a:r>
            <a:endParaRPr lang="en-US" altLang="zh-CN" sz="2400" b="0">
              <a:solidFill>
                <a:srgbClr val="00009E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80231" name="图片 25">
            <a:extLst>
              <a:ext uri="{FF2B5EF4-FFF2-40B4-BE49-F238E27FC236}">
                <a16:creationId xmlns:a16="http://schemas.microsoft.com/office/drawing/2014/main" id="{755737AA-028C-4257-A72E-C2F7D3BF6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25"/>
          <a:stretch>
            <a:fillRect/>
          </a:stretch>
        </p:blipFill>
        <p:spPr bwMode="auto">
          <a:xfrm>
            <a:off x="4370388" y="1630363"/>
            <a:ext cx="4087812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54EBD07-4F9F-4B5F-8724-65F47BF63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3725863"/>
            <a:ext cx="1042988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3333CC"/>
              </a:buClr>
              <a:buFontTx/>
              <a:buNone/>
            </a:pPr>
            <a:r>
              <a:rPr lang="en-US" altLang="zh-CN" sz="2400" b="0">
                <a:solidFill>
                  <a:srgbClr val="FF0000"/>
                </a:solidFill>
                <a:latin typeface="Times New Roman" panose="02020603050405020304" pitchFamily="18" charset="0"/>
              </a:rPr>
              <a:t>0.63 </a:t>
            </a:r>
            <a:r>
              <a:rPr lang="en-US" altLang="zh-CN" sz="2400" b="0" i="1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EE620EB-B239-4828-BBE9-085108048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3829050"/>
            <a:ext cx="60467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3333CC"/>
              </a:buClr>
              <a:buFontTx/>
              <a:buNone/>
            </a:pPr>
            <a:r>
              <a:rPr lang="zh-CN" altLang="en-US" sz="2000" b="0">
                <a:solidFill>
                  <a:srgbClr val="00009E"/>
                </a:solidFill>
                <a:latin typeface="Times New Roman" panose="02020603050405020304" pitchFamily="18" charset="0"/>
              </a:rPr>
              <a:t>更多</a:t>
            </a:r>
            <a:r>
              <a:rPr lang="en-US" altLang="zh-CN" sz="2000" b="0">
                <a:solidFill>
                  <a:srgbClr val="00009E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000" b="0">
                <a:solidFill>
                  <a:srgbClr val="00009E"/>
                </a:solidFill>
                <a:latin typeface="Times New Roman" panose="02020603050405020304" pitchFamily="18" charset="0"/>
              </a:rPr>
              <a:t>参与     每个</a:t>
            </a:r>
            <a:r>
              <a:rPr lang="en-US" altLang="zh-CN" sz="2000" b="0">
                <a:solidFill>
                  <a:srgbClr val="00009E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000" b="0">
                <a:solidFill>
                  <a:srgbClr val="00009E"/>
                </a:solidFill>
                <a:latin typeface="Times New Roman" panose="02020603050405020304" pitchFamily="18" charset="0"/>
              </a:rPr>
              <a:t>提供更多</a:t>
            </a:r>
            <a:r>
              <a:rPr lang="en-US" altLang="zh-CN" sz="2000" b="0" i="1">
                <a:solidFill>
                  <a:srgbClr val="00009E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80234" name="矩形 28">
            <a:extLst>
              <a:ext uri="{FF2B5EF4-FFF2-40B4-BE49-F238E27FC236}">
                <a16:creationId xmlns:a16="http://schemas.microsoft.com/office/drawing/2014/main" id="{850162FD-63CA-4F8B-B319-926ACFFC8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928688"/>
            <a:ext cx="6118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平面及扶椅边缘结构掺杂增强机制</a:t>
            </a:r>
            <a:endParaRPr lang="zh-CN" altLang="en-US" sz="1800" b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F1B0E31E-52F7-4787-8894-17BF397A7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3" y="120650"/>
            <a:ext cx="8616950" cy="5857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催化材料结构功能优化调控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二）</a:t>
            </a: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Number Placeholder 1">
            <a:extLst>
              <a:ext uri="{FF2B5EF4-FFF2-40B4-BE49-F238E27FC236}">
                <a16:creationId xmlns:a16="http://schemas.microsoft.com/office/drawing/2014/main" id="{0D201E30-BCA3-45D6-93F0-6C4511F15A17}"/>
              </a:ext>
            </a:extLst>
          </p:cNvPr>
          <p:cNvSpPr txBox="1">
            <a:spLocks/>
          </p:cNvSpPr>
          <p:nvPr/>
        </p:nvSpPr>
        <p:spPr bwMode="auto">
          <a:xfrm>
            <a:off x="6880225" y="63992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6641907-4B0C-4010-906B-2C08D48EE386}" type="slidenum">
              <a:rPr kumimoji="1" lang="en-US" altLang="zh-CN" sz="1200" b="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1" lang="en-US" altLang="zh-CN" sz="1200" b="0">
              <a:solidFill>
                <a:srgbClr val="898989"/>
              </a:solidFill>
            </a:endParaRPr>
          </a:p>
        </p:txBody>
      </p:sp>
      <p:sp>
        <p:nvSpPr>
          <p:cNvPr id="182275" name="Rectangle 5">
            <a:extLst>
              <a:ext uri="{FF2B5EF4-FFF2-40B4-BE49-F238E27FC236}">
                <a16:creationId xmlns:a16="http://schemas.microsoft.com/office/drawing/2014/main" id="{09144D17-7F57-40D0-8C42-BF33418A80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714375"/>
            <a:ext cx="9123363" cy="42863"/>
          </a:xfrm>
          <a:prstGeom prst="rect">
            <a:avLst/>
          </a:prstGeom>
          <a:gradFill rotWithShape="1">
            <a:gsLst>
              <a:gs pos="0">
                <a:srgbClr val="76185E"/>
              </a:gs>
              <a:gs pos="50000">
                <a:srgbClr val="0000CC"/>
              </a:gs>
              <a:gs pos="100000">
                <a:srgbClr val="7618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2400" b="0">
              <a:solidFill>
                <a:srgbClr val="000000"/>
              </a:solidFill>
            </a:endParaRPr>
          </a:p>
        </p:txBody>
      </p:sp>
      <p:sp>
        <p:nvSpPr>
          <p:cNvPr id="27" name="Text Box 5">
            <a:extLst>
              <a:ext uri="{FF2B5EF4-FFF2-40B4-BE49-F238E27FC236}">
                <a16:creationId xmlns:a16="http://schemas.microsoft.com/office/drawing/2014/main" id="{4FA53232-318E-43C2-AA02-1CD4F0E07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068638"/>
            <a:ext cx="3657600" cy="1330325"/>
          </a:xfrm>
          <a:prstGeom prst="rect">
            <a:avLst/>
          </a:prstGeom>
          <a:noFill/>
          <a:ln w="25400">
            <a:solidFill>
              <a:srgbClr val="7889FF"/>
            </a:solidFill>
            <a:prstDash val="dash"/>
            <a:miter lim="800000"/>
            <a:headEnd/>
            <a:tailEnd/>
          </a:ln>
          <a:effectLst/>
        </p:spPr>
        <p:txBody>
          <a:bodyPr lIns="108000" tIns="72000" rIns="90000" bIns="72000"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ts val="1800"/>
              </a:spcBef>
              <a:buClrTx/>
              <a:buSzTx/>
              <a:buFontTx/>
              <a:buNone/>
              <a:defRPr/>
            </a:pPr>
            <a:r>
              <a: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现用催化剂：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铂</a:t>
            </a:r>
          </a:p>
          <a:p>
            <a:pPr algn="just"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目标：</a:t>
            </a:r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高效、低成本电极材料！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铂替代</a:t>
            </a:r>
            <a:endParaRPr lang="en-US" altLang="zh-CN" sz="240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82277" name="Picture 2">
            <a:extLst>
              <a:ext uri="{FF2B5EF4-FFF2-40B4-BE49-F238E27FC236}">
                <a16:creationId xmlns:a16="http://schemas.microsoft.com/office/drawing/2014/main" id="{BE13F528-F5B2-4843-81CB-E2AA13820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2565400"/>
            <a:ext cx="3303588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8" name="矩形 2">
            <a:extLst>
              <a:ext uri="{FF2B5EF4-FFF2-40B4-BE49-F238E27FC236}">
                <a16:creationId xmlns:a16="http://schemas.microsoft.com/office/drawing/2014/main" id="{8F543EE9-8E70-44F0-9024-BA27717D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068388"/>
            <a:ext cx="4903787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</a:pPr>
            <a:r>
              <a:rPr lang="zh-CN" altLang="en-US" sz="24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光（电）解水制氢：</a:t>
            </a:r>
            <a:endParaRPr lang="en-US" altLang="zh-CN" sz="2400" b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（酸性环境）</a:t>
            </a:r>
            <a:r>
              <a:rPr lang="en-US" altLang="zh-CN" sz="2400" b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HER: </a:t>
            </a:r>
            <a:r>
              <a:rPr lang="en-US" altLang="zh-CN" sz="2400" b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2H</a:t>
            </a:r>
            <a:r>
              <a:rPr lang="en-US" altLang="zh-CN" sz="2400" b="0" baseline="76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US" altLang="zh-CN" sz="2400" b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+ 2</a:t>
            </a:r>
            <a:r>
              <a:rPr lang="en-US" altLang="zh-CN" sz="2400" b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e</a:t>
            </a:r>
            <a:r>
              <a:rPr lang="en-US" altLang="zh-CN" sz="2400" b="0" baseline="76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_</a:t>
            </a:r>
            <a:r>
              <a:rPr lang="en-US" altLang="zh-CN" sz="2400" b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→</a:t>
            </a:r>
            <a:r>
              <a:rPr lang="en-US" altLang="zh-CN" sz="2400" b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H</a:t>
            </a:r>
            <a:r>
              <a:rPr lang="en-US" altLang="zh-CN" sz="2400" b="0" baseline="-25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altLang="zh-CN" sz="2400" b="0" baseline="76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zh-CN" altLang="en-US" sz="2400" b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ACBFB8A-5111-45FA-9673-75EB48F78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3" y="120650"/>
            <a:ext cx="8616950" cy="5857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催化材料结构功能优化调控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三）</a:t>
            </a: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2" name="对象 7">
            <a:extLst>
              <a:ext uri="{FF2B5EF4-FFF2-40B4-BE49-F238E27FC236}">
                <a16:creationId xmlns:a16="http://schemas.microsoft.com/office/drawing/2014/main" id="{68B9D330-EC30-4C7E-8A4C-0A4713CA47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325" y="1716088"/>
          <a:ext cx="3233738" cy="261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1" name="CS ChemDraw Drawing" r:id="rId4" imgW="5863947" imgH="4736306" progId="ChemDraw.Document.6.0">
                  <p:embed/>
                </p:oleObj>
              </mc:Choice>
              <mc:Fallback>
                <p:oleObj name="CS ChemDraw Drawing" r:id="rId4" imgW="5863947" imgH="4736306" progId="ChemDraw.Document.6.0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1716088"/>
                        <a:ext cx="3233738" cy="261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23" name="图片 3">
            <a:extLst>
              <a:ext uri="{FF2B5EF4-FFF2-40B4-BE49-F238E27FC236}">
                <a16:creationId xmlns:a16="http://schemas.microsoft.com/office/drawing/2014/main" id="{C8E1FA34-17E4-44CA-B890-6522FF35D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2019300"/>
            <a:ext cx="404812" cy="225425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4" name="图片 8">
            <a:extLst>
              <a:ext uri="{FF2B5EF4-FFF2-40B4-BE49-F238E27FC236}">
                <a16:creationId xmlns:a16="http://schemas.microsoft.com/office/drawing/2014/main" id="{66C083FD-E5C7-4043-B335-5936AD93C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8" y="2836863"/>
            <a:ext cx="466725" cy="2587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5" name="图片 4">
            <a:extLst>
              <a:ext uri="{FF2B5EF4-FFF2-40B4-BE49-F238E27FC236}">
                <a16:creationId xmlns:a16="http://schemas.microsoft.com/office/drawing/2014/main" id="{339D13B9-9C7A-4CB2-82AF-C0E8A7B39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/>
          <a:stretch>
            <a:fillRect/>
          </a:stretch>
        </p:blipFill>
        <p:spPr bwMode="auto">
          <a:xfrm>
            <a:off x="3090863" y="3125788"/>
            <a:ext cx="481012" cy="225425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6" name="图片 6">
            <a:extLst>
              <a:ext uri="{FF2B5EF4-FFF2-40B4-BE49-F238E27FC236}">
                <a16:creationId xmlns:a16="http://schemas.microsoft.com/office/drawing/2014/main" id="{0C4FB75B-4C0D-4ED7-AB42-E3898866D3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268538"/>
            <a:ext cx="504825" cy="2143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7" name="图片 5">
            <a:extLst>
              <a:ext uri="{FF2B5EF4-FFF2-40B4-BE49-F238E27FC236}">
                <a16:creationId xmlns:a16="http://schemas.microsoft.com/office/drawing/2014/main" id="{1C4AD897-2395-4250-A0CE-A6384E13CE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8" y="2678113"/>
            <a:ext cx="449262" cy="1984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8" name="图片 1">
            <a:extLst>
              <a:ext uri="{FF2B5EF4-FFF2-40B4-BE49-F238E27FC236}">
                <a16:creationId xmlns:a16="http://schemas.microsoft.com/office/drawing/2014/main" id="{9391CC9B-35BA-4862-9701-ED6B870A63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2157413"/>
            <a:ext cx="636587" cy="219075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9" name="图片 2">
            <a:extLst>
              <a:ext uri="{FF2B5EF4-FFF2-40B4-BE49-F238E27FC236}">
                <a16:creationId xmlns:a16="http://schemas.microsoft.com/office/drawing/2014/main" id="{8633D1CE-5A9A-4D45-A771-6EF8E2B7E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5" y="1957388"/>
            <a:ext cx="395288" cy="211137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30" name="TextBox 6">
            <a:extLst>
              <a:ext uri="{FF2B5EF4-FFF2-40B4-BE49-F238E27FC236}">
                <a16:creationId xmlns:a16="http://schemas.microsoft.com/office/drawing/2014/main" id="{F71483A1-12CB-4C63-9BC1-F2E249BC3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" y="4305300"/>
            <a:ext cx="2446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活性趋势</a:t>
            </a:r>
            <a:r>
              <a:rPr kumimoji="1" lang="en-US" altLang="zh-CN" sz="18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r>
              <a:rPr kumimoji="1" lang="en-US" altLang="zh-CN" sz="18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H</a:t>
            </a:r>
            <a:r>
              <a:rPr kumimoji="1" lang="zh-CN" altLang="en-US" sz="18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吸附强度 </a:t>
            </a:r>
            <a:endParaRPr kumimoji="1" lang="en-US" altLang="zh-CN" sz="18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4331" name="TextBox 6">
            <a:extLst>
              <a:ext uri="{FF2B5EF4-FFF2-40B4-BE49-F238E27FC236}">
                <a16:creationId xmlns:a16="http://schemas.microsoft.com/office/drawing/2014/main" id="{9D45BD22-95A5-485E-AAE2-ED075EA00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113" y="1739900"/>
            <a:ext cx="4851400" cy="2492375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kumimoji="1" lang="zh-CN" altLang="en-US" sz="1800" b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氧化态：</a:t>
            </a:r>
            <a:r>
              <a:rPr kumimoji="1"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Pt</a:t>
            </a:r>
            <a:r>
              <a:rPr kumimoji="1" lang="en-US" altLang="zh-CN" sz="1800" baseline="30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</a:t>
            </a:r>
            <a:r>
              <a:rPr kumimoji="1" lang="it-IT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it-IT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→ </a:t>
            </a:r>
            <a:r>
              <a:rPr kumimoji="1" lang="it-IT" altLang="zh-CN" sz="18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PtO</a:t>
            </a:r>
            <a:r>
              <a:rPr kumimoji="1" lang="it-IT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it-IT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→</a:t>
            </a:r>
            <a:r>
              <a:rPr kumimoji="1" lang="it-IT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PtO</a:t>
            </a:r>
            <a:r>
              <a:rPr kumimoji="1" lang="it-IT" altLang="zh-CN" sz="1800" baseline="-25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     </a:t>
            </a:r>
            <a:r>
              <a:rPr kumimoji="1"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性能提高</a:t>
            </a:r>
            <a:r>
              <a:rPr kumimoji="1"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kumimoji="1"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倍</a:t>
            </a:r>
            <a:r>
              <a:rPr kumimoji="1" lang="it-IT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kumimoji="1" lang="en-US" altLang="zh-CN" sz="180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kumimoji="1" lang="zh-CN" altLang="en-US" sz="1800" b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            </a:t>
            </a:r>
            <a:r>
              <a:rPr kumimoji="1"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Pt</a:t>
            </a:r>
            <a:r>
              <a:rPr kumimoji="1" lang="en-US" altLang="zh-CN" sz="1800" baseline="30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</a:t>
            </a:r>
            <a:r>
              <a:rPr kumimoji="1" lang="it-IT" altLang="zh-CN" sz="1800" b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→ </a:t>
            </a:r>
            <a:r>
              <a:rPr kumimoji="1"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单原子</a:t>
            </a:r>
            <a:r>
              <a:rPr kumimoji="1" lang="it-IT" altLang="zh-CN" sz="18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Pt</a:t>
            </a:r>
            <a:r>
              <a:rPr kumimoji="1" lang="it-IT" altLang="zh-CN" sz="1800" baseline="30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2+        </a:t>
            </a:r>
            <a:r>
              <a:rPr kumimoji="1"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性能提高</a:t>
            </a:r>
            <a:r>
              <a:rPr kumimoji="1"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6-13</a:t>
            </a:r>
            <a:r>
              <a:rPr kumimoji="1"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倍</a:t>
            </a:r>
            <a:endParaRPr kumimoji="1" lang="en-US" altLang="zh-CN" sz="180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  <a:buClrTx/>
              <a:buSzTx/>
              <a:buFontTx/>
              <a:buNone/>
            </a:pPr>
            <a:endParaRPr kumimoji="1" lang="en-US" altLang="zh-CN" sz="180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  <a:buClrTx/>
              <a:buSzTx/>
              <a:buFontTx/>
              <a:buNone/>
            </a:pPr>
            <a:endParaRPr kumimoji="1" lang="en-US" altLang="zh-CN" sz="180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  <a:buClrTx/>
              <a:buSzTx/>
              <a:buFontTx/>
              <a:buNone/>
            </a:pPr>
            <a:endParaRPr kumimoji="1" lang="en-US" altLang="zh-CN" sz="180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  <a:buClrTx/>
              <a:buSzTx/>
              <a:buFontTx/>
              <a:buNone/>
            </a:pPr>
            <a:endParaRPr kumimoji="1" lang="en-US" altLang="zh-CN" sz="180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kumimoji="1" lang="it-IT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kumimoji="1" lang="en-US" altLang="zh-CN" sz="180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4332" name="TextBox 6">
            <a:extLst>
              <a:ext uri="{FF2B5EF4-FFF2-40B4-BE49-F238E27FC236}">
                <a16:creationId xmlns:a16="http://schemas.microsoft.com/office/drawing/2014/main" id="{E8C5678B-19A0-49A1-8191-B3C0B6861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213" y="4392613"/>
            <a:ext cx="438308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 rIns="0" bIns="36000"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氧化态：</a:t>
            </a:r>
            <a:r>
              <a:rPr kumimoji="1"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WO</a:t>
            </a:r>
            <a:r>
              <a:rPr kumimoji="1" lang="en-US" altLang="zh-CN" sz="1800" baseline="-25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1"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it-IT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→</a:t>
            </a:r>
            <a:r>
              <a:rPr kumimoji="1" lang="it-IT" altLang="zh-CN" sz="18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WO</a:t>
            </a:r>
            <a:r>
              <a:rPr kumimoji="1" lang="it-IT" altLang="zh-CN" sz="1800" baseline="-25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2.9</a:t>
            </a:r>
            <a:r>
              <a:rPr lang="it-IT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→ </a:t>
            </a:r>
            <a:r>
              <a:rPr kumimoji="1" lang="it-IT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WO</a:t>
            </a:r>
            <a:r>
              <a:rPr kumimoji="1" lang="it-IT" altLang="zh-CN" sz="1800" baseline="-25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it-IT" altLang="zh-CN" sz="18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kumimoji="1" lang="en-US" altLang="zh-CN" sz="180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4333" name="Slide Number Placeholder 1">
            <a:extLst>
              <a:ext uri="{FF2B5EF4-FFF2-40B4-BE49-F238E27FC236}">
                <a16:creationId xmlns:a16="http://schemas.microsoft.com/office/drawing/2014/main" id="{1D2C4CB8-80C2-46DE-BC92-30DF90EFC206}"/>
              </a:ext>
            </a:extLst>
          </p:cNvPr>
          <p:cNvSpPr txBox="1">
            <a:spLocks/>
          </p:cNvSpPr>
          <p:nvPr/>
        </p:nvSpPr>
        <p:spPr bwMode="auto">
          <a:xfrm>
            <a:off x="6880225" y="63992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0040BF7-E7BA-436B-BDB4-F72D13D28D9B}" type="slidenum">
              <a:rPr kumimoji="1" lang="en-US" altLang="zh-CN" sz="1200" b="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1" lang="en-US" altLang="zh-CN" sz="1200" b="0">
              <a:solidFill>
                <a:srgbClr val="898989"/>
              </a:solidFill>
            </a:endParaRPr>
          </a:p>
        </p:txBody>
      </p:sp>
      <p:graphicFrame>
        <p:nvGraphicFramePr>
          <p:cNvPr id="184334" name="对象 9">
            <a:extLst>
              <a:ext uri="{FF2B5EF4-FFF2-40B4-BE49-F238E27FC236}">
                <a16:creationId xmlns:a16="http://schemas.microsoft.com/office/drawing/2014/main" id="{4DDB3A20-0FF1-4586-AE41-6E946D0769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7163" y="2598738"/>
          <a:ext cx="4826000" cy="159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2" name="CS ChemDraw Drawing" r:id="rId13" imgW="7458075" imgH="2465665" progId="ChemDraw.Document.6.0">
                  <p:embed/>
                </p:oleObj>
              </mc:Choice>
              <mc:Fallback>
                <p:oleObj name="CS ChemDraw Drawing" r:id="rId13" imgW="7458075" imgH="2465665" progId="ChemDraw.Document.6.0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2598738"/>
                        <a:ext cx="4826000" cy="159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5" name="TextBox 6">
            <a:extLst>
              <a:ext uri="{FF2B5EF4-FFF2-40B4-BE49-F238E27FC236}">
                <a16:creationId xmlns:a16="http://schemas.microsoft.com/office/drawing/2014/main" id="{52603B2F-2937-4898-A1EB-84DBC502E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5153025"/>
            <a:ext cx="8107362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1" lang="zh-CN" altLang="en-US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调变原理：改变金属</a:t>
            </a:r>
            <a:r>
              <a:rPr kumimoji="1"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高能阶电子</a:t>
            </a:r>
            <a:r>
              <a:rPr kumimoji="1" lang="zh-CN" altLang="en-US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kumimoji="1" lang="en-US" alt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</a:pPr>
            <a:r>
              <a:rPr kumimoji="1" lang="zh-CN" altLang="en-US" sz="2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理论预测</a:t>
            </a:r>
            <a:r>
              <a:rPr kumimoji="1" lang="zh-CN" altLang="en-US" sz="2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了三种高效</a:t>
            </a: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HER</a:t>
            </a:r>
            <a:r>
              <a:rPr kumimoji="1" lang="zh-CN" altLang="en-US" sz="2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反应结构单元：单原子</a:t>
            </a: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Pt</a:t>
            </a:r>
            <a:r>
              <a:rPr kumimoji="1" lang="en-US" altLang="zh-CN" sz="2000" baseline="30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2+</a:t>
            </a:r>
            <a:r>
              <a:rPr kumimoji="1" lang="zh-CN" altLang="en-US" sz="2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PtO</a:t>
            </a:r>
            <a:r>
              <a:rPr kumimoji="1" lang="zh-CN" altLang="en-US" sz="2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kumimoji="1"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WO</a:t>
            </a:r>
            <a:r>
              <a:rPr kumimoji="1" lang="en-US" altLang="zh-CN" sz="2000" baseline="-25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2.9</a:t>
            </a:r>
            <a:endParaRPr kumimoji="1" lang="en-US" altLang="zh-CN" sz="200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Text Box 6">
            <a:extLst>
              <a:ext uri="{FF2B5EF4-FFF2-40B4-BE49-F238E27FC236}">
                <a16:creationId xmlns:a16="http://schemas.microsoft.com/office/drawing/2014/main" id="{CC8B778F-AA19-4A52-BDDF-C8B7D10E0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8" y="985838"/>
            <a:ext cx="8615362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45720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制氢</a:t>
            </a:r>
            <a:r>
              <a:rPr lang="en-US" altLang="zh-CN" sz="240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HER</a:t>
            </a:r>
            <a:r>
              <a:rPr lang="zh-CN" altLang="en-US" sz="240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催化剂优化：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金属活性中心理性调控</a:t>
            </a:r>
            <a:endParaRPr lang="zh-CN" altLang="en-US" sz="240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4337" name="Rectangle 5">
            <a:extLst>
              <a:ext uri="{FF2B5EF4-FFF2-40B4-BE49-F238E27FC236}">
                <a16:creationId xmlns:a16="http://schemas.microsoft.com/office/drawing/2014/main" id="{F5D27DCD-9B23-422A-AABC-7DCCC4D4DC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714375"/>
            <a:ext cx="9123363" cy="42863"/>
          </a:xfrm>
          <a:prstGeom prst="rect">
            <a:avLst/>
          </a:prstGeom>
          <a:gradFill rotWithShape="1">
            <a:gsLst>
              <a:gs pos="0">
                <a:srgbClr val="76185E"/>
              </a:gs>
              <a:gs pos="50000">
                <a:srgbClr val="0000CC"/>
              </a:gs>
              <a:gs pos="100000">
                <a:srgbClr val="7618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2400" b="0">
              <a:solidFill>
                <a:srgbClr val="000000"/>
              </a:solidFill>
            </a:endParaRP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E02FF68D-D50C-4880-A5AB-318B843E4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3" y="120650"/>
            <a:ext cx="8616950" cy="5857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催化材料结构功能优化调控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三）</a:t>
            </a:r>
            <a:r>
              <a:rPr lang="zh-CN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E4D33A0-58C3-4012-8FC3-1D1373FC87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4562" y="512330"/>
            <a:ext cx="8208912" cy="1545850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ct val="3000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因此，本课程强调运用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量子力学、特别是第一性原理计算方法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，研究</a:t>
            </a:r>
            <a:r>
              <a:rPr lang="zh-CN" altLang="en-US" sz="24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分子、固体表界面结构</a:t>
            </a:r>
            <a:r>
              <a:rPr lang="en-US" altLang="zh-CN" sz="24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性质、化学反应、活性统计，以及与物质微观结构的关系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2400" dirty="0"/>
              <a:t>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2">
            <a:extLst>
              <a:ext uri="{FF2B5EF4-FFF2-40B4-BE49-F238E27FC236}">
                <a16:creationId xmlns:a16="http://schemas.microsoft.com/office/drawing/2014/main" id="{16E407FC-1D7F-4853-BCD5-4C8DF9A85D3B}"/>
              </a:ext>
            </a:extLst>
          </p:cNvPr>
          <p:cNvGrpSpPr>
            <a:grpSpLocks/>
          </p:cNvGrpSpPr>
          <p:nvPr/>
        </p:nvGrpSpPr>
        <p:grpSpPr bwMode="auto">
          <a:xfrm>
            <a:off x="1403648" y="2492896"/>
            <a:ext cx="7107048" cy="3354630"/>
            <a:chOff x="616072" y="719935"/>
            <a:chExt cx="7856420" cy="3706986"/>
          </a:xfrm>
        </p:grpSpPr>
        <p:pic>
          <p:nvPicPr>
            <p:cNvPr id="5" name="图片 1">
              <a:extLst>
                <a:ext uri="{FF2B5EF4-FFF2-40B4-BE49-F238E27FC236}">
                  <a16:creationId xmlns:a16="http://schemas.microsoft.com/office/drawing/2014/main" id="{7308713B-827D-4315-9C83-D77F62EF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" t="6914" r="1672" b="11111"/>
            <a:stretch>
              <a:fillRect/>
            </a:stretch>
          </p:blipFill>
          <p:spPr bwMode="auto">
            <a:xfrm>
              <a:off x="1462399" y="1065869"/>
              <a:ext cx="5102320" cy="3361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4">
              <a:extLst>
                <a:ext uri="{FF2B5EF4-FFF2-40B4-BE49-F238E27FC236}">
                  <a16:creationId xmlns:a16="http://schemas.microsoft.com/office/drawing/2014/main" id="{42A0F47D-CBD7-4F0A-B9D3-FB9234E99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476" y="3376151"/>
              <a:ext cx="162736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稳定结构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A5C39C7-4010-4304-9985-35D3F34D9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8444" y="3751358"/>
              <a:ext cx="182419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亚稳结构</a:t>
              </a:r>
            </a:p>
          </p:txBody>
        </p:sp>
        <p:sp>
          <p:nvSpPr>
            <p:cNvPr id="8" name="文本框 15">
              <a:extLst>
                <a:ext uri="{FF2B5EF4-FFF2-40B4-BE49-F238E27FC236}">
                  <a16:creationId xmlns:a16="http://schemas.microsoft.com/office/drawing/2014/main" id="{6FA69EB7-8FDC-4C65-AE7C-F27BC9B64F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072" y="719935"/>
              <a:ext cx="162736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势能面：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684D729-12BD-4D8A-A15F-783432408B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511" y="3522391"/>
              <a:ext cx="144461" cy="14440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FA47D8E-812B-4A16-88EC-012ECD983B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9492" y="3555716"/>
              <a:ext cx="142873" cy="142821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15BEAE9-A12B-4B70-AF44-F6EA4E1E19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3249" y="2252875"/>
              <a:ext cx="144460" cy="14440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01F016E-90A2-44CF-87D5-57725F573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8265" y="2443303"/>
              <a:ext cx="144460" cy="14440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3" name="任意多边形 2">
              <a:extLst>
                <a:ext uri="{FF2B5EF4-FFF2-40B4-BE49-F238E27FC236}">
                  <a16:creationId xmlns:a16="http://schemas.microsoft.com/office/drawing/2014/main" id="{65174CDE-0A0C-49AA-9788-75AA2B32F133}"/>
                </a:ext>
              </a:extLst>
            </p:cNvPr>
            <p:cNvSpPr/>
            <p:nvPr/>
          </p:nvSpPr>
          <p:spPr>
            <a:xfrm>
              <a:off x="2219423" y="2219551"/>
              <a:ext cx="1676375" cy="1386946"/>
            </a:xfrm>
            <a:custGeom>
              <a:avLst/>
              <a:gdLst>
                <a:gd name="connsiteX0" fmla="*/ 0 w 1727200"/>
                <a:gd name="connsiteY0" fmla="*/ 1422361 h 1422361"/>
                <a:gd name="connsiteX1" fmla="*/ 1016000 w 1727200"/>
                <a:gd name="connsiteY1" fmla="*/ 135428 h 1422361"/>
                <a:gd name="connsiteX2" fmla="*/ 1727200 w 1727200"/>
                <a:gd name="connsiteY2" fmla="*/ 101561 h 1422361"/>
                <a:gd name="connsiteX0" fmla="*/ 0 w 1676400"/>
                <a:gd name="connsiteY0" fmla="*/ 1399290 h 1399290"/>
                <a:gd name="connsiteX1" fmla="*/ 1016000 w 1676400"/>
                <a:gd name="connsiteY1" fmla="*/ 112357 h 1399290"/>
                <a:gd name="connsiteX2" fmla="*/ 1676400 w 1676400"/>
                <a:gd name="connsiteY2" fmla="*/ 129290 h 1399290"/>
                <a:gd name="connsiteX0" fmla="*/ 0 w 1676400"/>
                <a:gd name="connsiteY0" fmla="*/ 1460625 h 1460625"/>
                <a:gd name="connsiteX1" fmla="*/ 1151466 w 1676400"/>
                <a:gd name="connsiteY1" fmla="*/ 89025 h 1460625"/>
                <a:gd name="connsiteX2" fmla="*/ 1676400 w 1676400"/>
                <a:gd name="connsiteY2" fmla="*/ 190625 h 1460625"/>
                <a:gd name="connsiteX0" fmla="*/ 0 w 1676400"/>
                <a:gd name="connsiteY0" fmla="*/ 1386692 h 1386692"/>
                <a:gd name="connsiteX1" fmla="*/ 1151466 w 1676400"/>
                <a:gd name="connsiteY1" fmla="*/ 15092 h 1386692"/>
                <a:gd name="connsiteX2" fmla="*/ 1676400 w 1676400"/>
                <a:gd name="connsiteY2" fmla="*/ 116692 h 138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1386692">
                  <a:moveTo>
                    <a:pt x="0" y="1386692"/>
                  </a:moveTo>
                  <a:cubicBezTo>
                    <a:pt x="364066" y="853292"/>
                    <a:pt x="804333" y="57426"/>
                    <a:pt x="1151466" y="15092"/>
                  </a:cubicBezTo>
                  <a:cubicBezTo>
                    <a:pt x="1498599" y="-27242"/>
                    <a:pt x="1464733" y="23559"/>
                    <a:pt x="1676400" y="11669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4" name="任意多边形 11">
              <a:extLst>
                <a:ext uri="{FF2B5EF4-FFF2-40B4-BE49-F238E27FC236}">
                  <a16:creationId xmlns:a16="http://schemas.microsoft.com/office/drawing/2014/main" id="{E8DFD7F3-A579-4B83-82FF-E9D54F18059C}"/>
                </a:ext>
              </a:extLst>
            </p:cNvPr>
            <p:cNvSpPr/>
            <p:nvPr/>
          </p:nvSpPr>
          <p:spPr>
            <a:xfrm>
              <a:off x="2219423" y="3301813"/>
              <a:ext cx="2184367" cy="339595"/>
            </a:xfrm>
            <a:custGeom>
              <a:avLst/>
              <a:gdLst>
                <a:gd name="connsiteX0" fmla="*/ 0 w 2184400"/>
                <a:gd name="connsiteY0" fmla="*/ 304949 h 338816"/>
                <a:gd name="connsiteX1" fmla="*/ 1270000 w 2184400"/>
                <a:gd name="connsiteY1" fmla="*/ 149 h 338816"/>
                <a:gd name="connsiteX2" fmla="*/ 2184400 w 2184400"/>
                <a:gd name="connsiteY2" fmla="*/ 338816 h 33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400" h="338816">
                  <a:moveTo>
                    <a:pt x="0" y="304949"/>
                  </a:moveTo>
                  <a:cubicBezTo>
                    <a:pt x="452966" y="149726"/>
                    <a:pt x="905933" y="-5496"/>
                    <a:pt x="1270000" y="149"/>
                  </a:cubicBezTo>
                  <a:cubicBezTo>
                    <a:pt x="1634067" y="5793"/>
                    <a:pt x="1909233" y="172304"/>
                    <a:pt x="2184400" y="33881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5" name="任意多边形 12">
              <a:extLst>
                <a:ext uri="{FF2B5EF4-FFF2-40B4-BE49-F238E27FC236}">
                  <a16:creationId xmlns:a16="http://schemas.microsoft.com/office/drawing/2014/main" id="{09DF9A04-7638-4369-B83A-94FBCA61E053}"/>
                </a:ext>
              </a:extLst>
            </p:cNvPr>
            <p:cNvSpPr/>
            <p:nvPr/>
          </p:nvSpPr>
          <p:spPr>
            <a:xfrm>
              <a:off x="4352991" y="2308417"/>
              <a:ext cx="1828773" cy="1332992"/>
            </a:xfrm>
            <a:custGeom>
              <a:avLst/>
              <a:gdLst>
                <a:gd name="connsiteX0" fmla="*/ 0 w 1845733"/>
                <a:gd name="connsiteY0" fmla="*/ 1396037 h 1396037"/>
                <a:gd name="connsiteX1" fmla="*/ 1083733 w 1845733"/>
                <a:gd name="connsiteY1" fmla="*/ 75237 h 1396037"/>
                <a:gd name="connsiteX2" fmla="*/ 1845733 w 1845733"/>
                <a:gd name="connsiteY2" fmla="*/ 278437 h 1396037"/>
                <a:gd name="connsiteX0" fmla="*/ 0 w 1845733"/>
                <a:gd name="connsiteY0" fmla="*/ 1324737 h 1324737"/>
                <a:gd name="connsiteX1" fmla="*/ 1083733 w 1845733"/>
                <a:gd name="connsiteY1" fmla="*/ 3937 h 1324737"/>
                <a:gd name="connsiteX2" fmla="*/ 1845733 w 1845733"/>
                <a:gd name="connsiteY2" fmla="*/ 207137 h 1324737"/>
                <a:gd name="connsiteX0" fmla="*/ 0 w 1845733"/>
                <a:gd name="connsiteY0" fmla="*/ 1320801 h 1320801"/>
                <a:gd name="connsiteX1" fmla="*/ 1083733 w 1845733"/>
                <a:gd name="connsiteY1" fmla="*/ 1 h 1320801"/>
                <a:gd name="connsiteX2" fmla="*/ 1845733 w 1845733"/>
                <a:gd name="connsiteY2" fmla="*/ 203201 h 1320801"/>
                <a:gd name="connsiteX0" fmla="*/ 0 w 1845733"/>
                <a:gd name="connsiteY0" fmla="*/ 1325157 h 1325157"/>
                <a:gd name="connsiteX1" fmla="*/ 1083733 w 1845733"/>
                <a:gd name="connsiteY1" fmla="*/ 4357 h 1325157"/>
                <a:gd name="connsiteX2" fmla="*/ 1845733 w 1845733"/>
                <a:gd name="connsiteY2" fmla="*/ 207557 h 1325157"/>
                <a:gd name="connsiteX0" fmla="*/ 0 w 1845733"/>
                <a:gd name="connsiteY0" fmla="*/ 1325157 h 1325157"/>
                <a:gd name="connsiteX1" fmla="*/ 1117600 w 1845733"/>
                <a:gd name="connsiteY1" fmla="*/ 4357 h 1325157"/>
                <a:gd name="connsiteX2" fmla="*/ 1845733 w 1845733"/>
                <a:gd name="connsiteY2" fmla="*/ 207557 h 1325157"/>
                <a:gd name="connsiteX0" fmla="*/ 0 w 1828481"/>
                <a:gd name="connsiteY0" fmla="*/ 1324181 h 1324181"/>
                <a:gd name="connsiteX1" fmla="*/ 1117600 w 1828481"/>
                <a:gd name="connsiteY1" fmla="*/ 3381 h 1324181"/>
                <a:gd name="connsiteX2" fmla="*/ 1828481 w 1828481"/>
                <a:gd name="connsiteY2" fmla="*/ 223834 h 1324181"/>
                <a:gd name="connsiteX0" fmla="*/ 0 w 1828481"/>
                <a:gd name="connsiteY0" fmla="*/ 1322310 h 1322310"/>
                <a:gd name="connsiteX1" fmla="*/ 1117600 w 1828481"/>
                <a:gd name="connsiteY1" fmla="*/ 1510 h 1322310"/>
                <a:gd name="connsiteX2" fmla="*/ 1828481 w 1828481"/>
                <a:gd name="connsiteY2" fmla="*/ 221963 h 1322310"/>
                <a:gd name="connsiteX0" fmla="*/ 0 w 1828481"/>
                <a:gd name="connsiteY0" fmla="*/ 1333699 h 1333699"/>
                <a:gd name="connsiteX1" fmla="*/ 1186611 w 1828481"/>
                <a:gd name="connsiteY1" fmla="*/ 1397 h 1333699"/>
                <a:gd name="connsiteX2" fmla="*/ 1828481 w 1828481"/>
                <a:gd name="connsiteY2" fmla="*/ 233352 h 1333699"/>
                <a:gd name="connsiteX0" fmla="*/ 0 w 1828481"/>
                <a:gd name="connsiteY0" fmla="*/ 1332302 h 1332302"/>
                <a:gd name="connsiteX1" fmla="*/ 1186611 w 1828481"/>
                <a:gd name="connsiteY1" fmla="*/ 0 h 1332302"/>
                <a:gd name="connsiteX2" fmla="*/ 1828481 w 1828481"/>
                <a:gd name="connsiteY2" fmla="*/ 231955 h 1332302"/>
                <a:gd name="connsiteX0" fmla="*/ 0 w 1828481"/>
                <a:gd name="connsiteY0" fmla="*/ 1332302 h 1332302"/>
                <a:gd name="connsiteX1" fmla="*/ 1186611 w 1828481"/>
                <a:gd name="connsiteY1" fmla="*/ 0 h 1332302"/>
                <a:gd name="connsiteX2" fmla="*/ 1828481 w 1828481"/>
                <a:gd name="connsiteY2" fmla="*/ 231955 h 133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481" h="1332302">
                  <a:moveTo>
                    <a:pt x="0" y="1332302"/>
                  </a:moveTo>
                  <a:cubicBezTo>
                    <a:pt x="388055" y="765035"/>
                    <a:pt x="963656" y="16935"/>
                    <a:pt x="1186611" y="0"/>
                  </a:cubicBezTo>
                  <a:cubicBezTo>
                    <a:pt x="1352056" y="318"/>
                    <a:pt x="1687556" y="123485"/>
                    <a:pt x="1828481" y="23195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4235DDD5-F0E4-47A4-B08C-7CA312E3D5BD}"/>
                </a:ext>
              </a:extLst>
            </p:cNvPr>
            <p:cNvSpPr/>
            <p:nvPr/>
          </p:nvSpPr>
          <p:spPr>
            <a:xfrm>
              <a:off x="5724571" y="1830761"/>
              <a:ext cx="473068" cy="691886"/>
            </a:xfrm>
            <a:custGeom>
              <a:avLst/>
              <a:gdLst>
                <a:gd name="connsiteX0" fmla="*/ 474133 w 474133"/>
                <a:gd name="connsiteY0" fmla="*/ 717569 h 717569"/>
                <a:gd name="connsiteX1" fmla="*/ 338666 w 474133"/>
                <a:gd name="connsiteY1" fmla="*/ 74102 h 717569"/>
                <a:gd name="connsiteX2" fmla="*/ 0 w 474133"/>
                <a:gd name="connsiteY2" fmla="*/ 40235 h 717569"/>
                <a:gd name="connsiteX0" fmla="*/ 474133 w 474133"/>
                <a:gd name="connsiteY0" fmla="*/ 692433 h 692433"/>
                <a:gd name="connsiteX1" fmla="*/ 290027 w 474133"/>
                <a:gd name="connsiteY1" fmla="*/ 126787 h 692433"/>
                <a:gd name="connsiteX2" fmla="*/ 0 w 474133"/>
                <a:gd name="connsiteY2" fmla="*/ 15099 h 69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133" h="692433">
                  <a:moveTo>
                    <a:pt x="474133" y="692433"/>
                  </a:moveTo>
                  <a:cubicBezTo>
                    <a:pt x="445910" y="427144"/>
                    <a:pt x="369049" y="239676"/>
                    <a:pt x="290027" y="126787"/>
                  </a:cubicBezTo>
                  <a:cubicBezTo>
                    <a:pt x="211005" y="13898"/>
                    <a:pt x="129822" y="-24412"/>
                    <a:pt x="0" y="1509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1895611-5A4B-4EBF-B36A-4945765A7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38583" y="2181466"/>
              <a:ext cx="144460" cy="14282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88B76E0-6C31-4340-BCA2-7061D77C2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631" y="3230402"/>
              <a:ext cx="144460" cy="144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6B1B74A-C9D9-48AF-83A9-E35D988392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8350" y="2237006"/>
              <a:ext cx="144460" cy="14282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20" name="文本框 26">
              <a:extLst>
                <a:ext uri="{FF2B5EF4-FFF2-40B4-BE49-F238E27FC236}">
                  <a16:creationId xmlns:a16="http://schemas.microsoft.com/office/drawing/2014/main" id="{C89804A4-6B6F-4793-9225-4CD294FA6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5123" y="2962485"/>
              <a:ext cx="162736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反应路径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3239141-6BB7-4001-A3A8-E238B63826CA}"/>
                </a:ext>
              </a:extLst>
            </p:cNvPr>
            <p:cNvCxnSpPr/>
            <p:nvPr/>
          </p:nvCxnSpPr>
          <p:spPr>
            <a:xfrm flipH="1" flipV="1">
              <a:off x="5016556" y="2798767"/>
              <a:ext cx="1906559" cy="431635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90C218F-801C-40FE-BE7C-DF9139B82B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5834" y="1772047"/>
              <a:ext cx="144461" cy="14440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23" name="文本框 31">
              <a:extLst>
                <a:ext uri="{FF2B5EF4-FFF2-40B4-BE49-F238E27FC236}">
                  <a16:creationId xmlns:a16="http://schemas.microsoft.com/office/drawing/2014/main" id="{6A354078-006E-42DC-A87E-AA0A2D056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129" y="719935"/>
              <a:ext cx="126669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过渡态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126166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98" name="Group 4">
            <a:extLst>
              <a:ext uri="{FF2B5EF4-FFF2-40B4-BE49-F238E27FC236}">
                <a16:creationId xmlns:a16="http://schemas.microsoft.com/office/drawing/2014/main" id="{7DD4B924-E754-4266-B0BF-15C401CC1A7E}"/>
              </a:ext>
            </a:extLst>
          </p:cNvPr>
          <p:cNvGrpSpPr>
            <a:grpSpLocks/>
          </p:cNvGrpSpPr>
          <p:nvPr/>
        </p:nvGrpSpPr>
        <p:grpSpPr bwMode="auto">
          <a:xfrm>
            <a:off x="1112838" y="1412875"/>
            <a:ext cx="6896100" cy="2389188"/>
            <a:chOff x="593" y="1832"/>
            <a:chExt cx="4344" cy="1505"/>
          </a:xfrm>
        </p:grpSpPr>
        <p:grpSp>
          <p:nvGrpSpPr>
            <p:cNvPr id="157705" name="Group 5">
              <a:extLst>
                <a:ext uri="{FF2B5EF4-FFF2-40B4-BE49-F238E27FC236}">
                  <a16:creationId xmlns:a16="http://schemas.microsoft.com/office/drawing/2014/main" id="{B1BC3DCC-9866-4C4C-B269-A55DAE247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" y="1832"/>
              <a:ext cx="2813" cy="1505"/>
              <a:chOff x="4032" y="1620"/>
              <a:chExt cx="5673" cy="2899"/>
            </a:xfrm>
          </p:grpSpPr>
          <p:pic>
            <p:nvPicPr>
              <p:cNvPr id="157707" name="Picture 6" descr="Rustep">
                <a:extLst>
                  <a:ext uri="{FF2B5EF4-FFF2-40B4-BE49-F238E27FC236}">
                    <a16:creationId xmlns:a16="http://schemas.microsoft.com/office/drawing/2014/main" id="{3D2369DF-7955-445F-BAA8-C415D89DC8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0" y="1620"/>
                <a:ext cx="2865" cy="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708" name="Picture 7" descr="Rustep-side">
                <a:extLst>
                  <a:ext uri="{FF2B5EF4-FFF2-40B4-BE49-F238E27FC236}">
                    <a16:creationId xmlns:a16="http://schemas.microsoft.com/office/drawing/2014/main" id="{B9EA185C-9C34-4676-B496-236364AE00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03" b="7869"/>
              <a:stretch>
                <a:fillRect/>
              </a:stretch>
            </p:blipFill>
            <p:spPr bwMode="auto">
              <a:xfrm>
                <a:off x="8880" y="3156"/>
                <a:ext cx="807" cy="131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7709" name="Picture 8" descr="Ru001">
                <a:extLst>
                  <a:ext uri="{FF2B5EF4-FFF2-40B4-BE49-F238E27FC236}">
                    <a16:creationId xmlns:a16="http://schemas.microsoft.com/office/drawing/2014/main" id="{868D5450-FCF5-449C-B49E-AEF9FDC4F3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620"/>
                <a:ext cx="2730" cy="2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7706" name="Picture 9" descr="Kink-II">
              <a:extLst>
                <a:ext uri="{FF2B5EF4-FFF2-40B4-BE49-F238E27FC236}">
                  <a16:creationId xmlns:a16="http://schemas.microsoft.com/office/drawing/2014/main" id="{E828F909-7FF3-4699-82C7-9736927F8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74" b="7253"/>
            <a:stretch>
              <a:fillRect/>
            </a:stretch>
          </p:blipFill>
          <p:spPr bwMode="auto">
            <a:xfrm>
              <a:off x="3435" y="1837"/>
              <a:ext cx="1502" cy="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8106" name="Text Box 10">
            <a:extLst>
              <a:ext uri="{FF2B5EF4-FFF2-40B4-BE49-F238E27FC236}">
                <a16:creationId xmlns:a16="http://schemas.microsoft.com/office/drawing/2014/main" id="{72B0E4AF-74A5-4968-9DA1-CB7550993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4151313"/>
            <a:ext cx="1158875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altLang="en-US" sz="2800">
                <a:latin typeface="Times New Roman" charset="0"/>
                <a:ea typeface="ＭＳ Ｐゴシック" charset="-128"/>
              </a:rPr>
              <a:t>Flat </a:t>
            </a:r>
          </a:p>
        </p:txBody>
      </p:sp>
      <p:sp>
        <p:nvSpPr>
          <p:cNvPr id="388107" name="Text Box 11">
            <a:extLst>
              <a:ext uri="{FF2B5EF4-FFF2-40B4-BE49-F238E27FC236}">
                <a16:creationId xmlns:a16="http://schemas.microsoft.com/office/drawing/2014/main" id="{F3EB753A-7B6A-485C-A16F-5B5C0D44B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4103688"/>
            <a:ext cx="1441450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altLang="en-US" sz="2800">
                <a:latin typeface="Times New Roman" charset="0"/>
                <a:ea typeface="ＭＳ Ｐゴシック" charset="-128"/>
              </a:rPr>
              <a:t>Stepped </a:t>
            </a:r>
          </a:p>
        </p:txBody>
      </p:sp>
      <p:sp>
        <p:nvSpPr>
          <p:cNvPr id="388108" name="Text Box 12">
            <a:extLst>
              <a:ext uri="{FF2B5EF4-FFF2-40B4-BE49-F238E27FC236}">
                <a16:creationId xmlns:a16="http://schemas.microsoft.com/office/drawing/2014/main" id="{269CF1F5-F4F5-46D6-B853-29E3D2361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0" y="4125913"/>
            <a:ext cx="1341438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altLang="en-US" sz="2800">
                <a:latin typeface="Times New Roman" charset="0"/>
                <a:ea typeface="ＭＳ Ｐゴシック" charset="-128"/>
              </a:rPr>
              <a:t>Kinked </a:t>
            </a:r>
          </a:p>
        </p:txBody>
      </p:sp>
      <p:pic>
        <p:nvPicPr>
          <p:cNvPr id="157702" name="Picture 2" descr="Screen Shot 2014-04-06 at 14.35.28.png">
            <a:extLst>
              <a:ext uri="{FF2B5EF4-FFF2-40B4-BE49-F238E27FC236}">
                <a16:creationId xmlns:a16="http://schemas.microsoft.com/office/drawing/2014/main" id="{93603A25-9108-4C81-B53A-3ABE50D46A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3" name="Rectangle 16">
            <a:extLst>
              <a:ext uri="{FF2B5EF4-FFF2-40B4-BE49-F238E27FC236}">
                <a16:creationId xmlns:a16="http://schemas.microsoft.com/office/drawing/2014/main" id="{F69C25D5-6E54-45A4-AA37-0468192D7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0" y="4779963"/>
            <a:ext cx="79216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Liu, Hu*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800" b="0">
                <a:solidFill>
                  <a:srgbClr val="FF0000"/>
                </a:solidFill>
                <a:latin typeface="Times New Roman" panose="02020603050405020304" pitchFamily="18" charset="0"/>
              </a:rPr>
              <a:t>General Rules for Predicting Where a Catalytic Reaction Should Occur on Metal Surfaces: A Density Functional Theory Study of C-H and C-O Bond Breaking/Making on Flat, Stepped and Kinked Metal Surfaces.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 J. Am. Chem. Soc.</a:t>
            </a:r>
            <a:r>
              <a:rPr lang="en-US" altLang="en-US" sz="1800" b="0">
                <a:solidFill>
                  <a:srgbClr val="FF0000"/>
                </a:solidFill>
                <a:latin typeface="Times New Roman" panose="02020603050405020304" pitchFamily="18" charset="0"/>
              </a:rPr>
              <a:t>, 125 (2003) 1958.</a:t>
            </a:r>
          </a:p>
        </p:txBody>
      </p:sp>
      <p:sp>
        <p:nvSpPr>
          <p:cNvPr id="157704" name="Text Box 4">
            <a:extLst>
              <a:ext uri="{FF2B5EF4-FFF2-40B4-BE49-F238E27FC236}">
                <a16:creationId xmlns:a16="http://schemas.microsoft.com/office/drawing/2014/main" id="{A92C5396-1410-4BB7-B3EE-E6FABE85A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3500"/>
            <a:ext cx="360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Active</a:t>
            </a:r>
            <a:r>
              <a:rPr lang="zh-CN" altLang="en-US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Site</a:t>
            </a:r>
            <a:endParaRPr lang="en-GB" altLang="zh-CN" sz="4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4" name="Text Box 4">
            <a:extLst>
              <a:ext uri="{FF2B5EF4-FFF2-40B4-BE49-F238E27FC236}">
                <a16:creationId xmlns:a16="http://schemas.microsoft.com/office/drawing/2014/main" id="{9E03B3CA-8CA6-4F7A-9C44-139A79942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" y="1711325"/>
            <a:ext cx="3684588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altLang="en-US" sz="2800">
                <a:latin typeface="Times New Roman" charset="0"/>
                <a:ea typeface="ＭＳ Ｐゴシック" charset="-128"/>
              </a:rPr>
              <a:t>1. Dissociation reactions</a:t>
            </a:r>
            <a:endParaRPr lang="en-US" altLang="en-US" sz="2800">
              <a:latin typeface="Times New Roman" charset="0"/>
              <a:ea typeface="ＭＳ Ｐゴシック" charset="-128"/>
            </a:endParaRPr>
          </a:p>
        </p:txBody>
      </p:sp>
      <p:grpSp>
        <p:nvGrpSpPr>
          <p:cNvPr id="158723" name="Group 5">
            <a:extLst>
              <a:ext uri="{FF2B5EF4-FFF2-40B4-BE49-F238E27FC236}">
                <a16:creationId xmlns:a16="http://schemas.microsoft.com/office/drawing/2014/main" id="{77899860-1799-4D2E-BEA9-9EE19BD00A89}"/>
              </a:ext>
            </a:extLst>
          </p:cNvPr>
          <p:cNvGrpSpPr>
            <a:grpSpLocks/>
          </p:cNvGrpSpPr>
          <p:nvPr/>
        </p:nvGrpSpPr>
        <p:grpSpPr bwMode="auto">
          <a:xfrm>
            <a:off x="787400" y="2449513"/>
            <a:ext cx="3529013" cy="2101850"/>
            <a:chOff x="496" y="2131"/>
            <a:chExt cx="2223" cy="1324"/>
          </a:xfrm>
        </p:grpSpPr>
        <p:sp>
          <p:nvSpPr>
            <p:cNvPr id="389126" name="Rectangle 6">
              <a:extLst>
                <a:ext uri="{FF2B5EF4-FFF2-40B4-BE49-F238E27FC236}">
                  <a16:creationId xmlns:a16="http://schemas.microsoft.com/office/drawing/2014/main" id="{B83D8118-E55A-4A09-B009-8F9252AD3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" y="3133"/>
              <a:ext cx="2223" cy="322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89127" name="Oval 7">
              <a:extLst>
                <a:ext uri="{FF2B5EF4-FFF2-40B4-BE49-F238E27FC236}">
                  <a16:creationId xmlns:a16="http://schemas.microsoft.com/office/drawing/2014/main" id="{86846C23-060D-4C76-911F-4D2957D67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5" y="2131"/>
              <a:ext cx="184" cy="20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89128" name="Oval 8">
              <a:extLst>
                <a:ext uri="{FF2B5EF4-FFF2-40B4-BE49-F238E27FC236}">
                  <a16:creationId xmlns:a16="http://schemas.microsoft.com/office/drawing/2014/main" id="{F3B1A525-178E-4D5B-9612-F48AC2A96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2134"/>
              <a:ext cx="184" cy="20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89129" name="Line 9">
              <a:extLst>
                <a:ext uri="{FF2B5EF4-FFF2-40B4-BE49-F238E27FC236}">
                  <a16:creationId xmlns:a16="http://schemas.microsoft.com/office/drawing/2014/main" id="{6803A94C-C22E-4662-8824-50DFDD2E70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8" y="2242"/>
              <a:ext cx="115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89130" name="Freeform 10">
              <a:extLst>
                <a:ext uri="{FF2B5EF4-FFF2-40B4-BE49-F238E27FC236}">
                  <a16:creationId xmlns:a16="http://schemas.microsoft.com/office/drawing/2014/main" id="{17B91661-A119-4E5C-81AE-CA6D2599F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" y="2364"/>
              <a:ext cx="686" cy="698"/>
            </a:xfrm>
            <a:custGeom>
              <a:avLst/>
              <a:gdLst>
                <a:gd name="T0" fmla="*/ 672 w 686"/>
                <a:gd name="T1" fmla="*/ 0 h 698"/>
                <a:gd name="T2" fmla="*/ 660 w 686"/>
                <a:gd name="T3" fmla="*/ 528 h 698"/>
                <a:gd name="T4" fmla="*/ 516 w 686"/>
                <a:gd name="T5" fmla="*/ 672 h 698"/>
                <a:gd name="T6" fmla="*/ 0 w 686"/>
                <a:gd name="T7" fmla="*/ 684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6" h="698">
                  <a:moveTo>
                    <a:pt x="672" y="0"/>
                  </a:moveTo>
                  <a:cubicBezTo>
                    <a:pt x="670" y="88"/>
                    <a:pt x="686" y="416"/>
                    <a:pt x="660" y="528"/>
                  </a:cubicBezTo>
                  <a:cubicBezTo>
                    <a:pt x="634" y="640"/>
                    <a:pt x="626" y="646"/>
                    <a:pt x="516" y="672"/>
                  </a:cubicBezTo>
                  <a:cubicBezTo>
                    <a:pt x="406" y="698"/>
                    <a:pt x="107" y="682"/>
                    <a:pt x="0" y="684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131" name="Freeform 11">
              <a:extLst>
                <a:ext uri="{FF2B5EF4-FFF2-40B4-BE49-F238E27FC236}">
                  <a16:creationId xmlns:a16="http://schemas.microsoft.com/office/drawing/2014/main" id="{FEABBA7D-FCF0-4349-A5F2-6909F532DF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680" y="2352"/>
              <a:ext cx="686" cy="698"/>
            </a:xfrm>
            <a:custGeom>
              <a:avLst/>
              <a:gdLst>
                <a:gd name="T0" fmla="*/ 672 w 686"/>
                <a:gd name="T1" fmla="*/ 0 h 698"/>
                <a:gd name="T2" fmla="*/ 660 w 686"/>
                <a:gd name="T3" fmla="*/ 528 h 698"/>
                <a:gd name="T4" fmla="*/ 516 w 686"/>
                <a:gd name="T5" fmla="*/ 672 h 698"/>
                <a:gd name="T6" fmla="*/ 0 w 686"/>
                <a:gd name="T7" fmla="*/ 684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6" h="698">
                  <a:moveTo>
                    <a:pt x="672" y="0"/>
                  </a:moveTo>
                  <a:cubicBezTo>
                    <a:pt x="670" y="88"/>
                    <a:pt x="686" y="416"/>
                    <a:pt x="660" y="528"/>
                  </a:cubicBezTo>
                  <a:cubicBezTo>
                    <a:pt x="634" y="640"/>
                    <a:pt x="626" y="646"/>
                    <a:pt x="516" y="672"/>
                  </a:cubicBezTo>
                  <a:cubicBezTo>
                    <a:pt x="406" y="698"/>
                    <a:pt x="107" y="682"/>
                    <a:pt x="0" y="684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132" name="Oval 12">
              <a:extLst>
                <a:ext uri="{FF2B5EF4-FFF2-40B4-BE49-F238E27FC236}">
                  <a16:creationId xmlns:a16="http://schemas.microsoft.com/office/drawing/2014/main" id="{8520B646-B2BB-42C8-B9DA-259A22A24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" y="2923"/>
              <a:ext cx="184" cy="20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89133" name="Oval 13">
              <a:extLst>
                <a:ext uri="{FF2B5EF4-FFF2-40B4-BE49-F238E27FC236}">
                  <a16:creationId xmlns:a16="http://schemas.microsoft.com/office/drawing/2014/main" id="{8B1F0165-5452-4DFA-BEB8-9986ACFAD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2911"/>
              <a:ext cx="184" cy="20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89134" name="Line 14">
              <a:extLst>
                <a:ext uri="{FF2B5EF4-FFF2-40B4-BE49-F238E27FC236}">
                  <a16:creationId xmlns:a16="http://schemas.microsoft.com/office/drawing/2014/main" id="{2089F86D-AF0C-4160-BD80-F42F271663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6" y="2388"/>
              <a:ext cx="0" cy="28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89135" name="Line 15">
              <a:extLst>
                <a:ext uri="{FF2B5EF4-FFF2-40B4-BE49-F238E27FC236}">
                  <a16:creationId xmlns:a16="http://schemas.microsoft.com/office/drawing/2014/main" id="{42ADB8CB-97C4-4D4D-9C98-D1487EE5B9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2" y="2376"/>
              <a:ext cx="0" cy="28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158724" name="Group 17">
            <a:extLst>
              <a:ext uri="{FF2B5EF4-FFF2-40B4-BE49-F238E27FC236}">
                <a16:creationId xmlns:a16="http://schemas.microsoft.com/office/drawing/2014/main" id="{87403C51-70C0-42A6-900C-3828274ACB59}"/>
              </a:ext>
            </a:extLst>
          </p:cNvPr>
          <p:cNvGrpSpPr>
            <a:grpSpLocks/>
          </p:cNvGrpSpPr>
          <p:nvPr/>
        </p:nvGrpSpPr>
        <p:grpSpPr bwMode="auto">
          <a:xfrm>
            <a:off x="5126038" y="1489075"/>
            <a:ext cx="2547937" cy="990600"/>
            <a:chOff x="1189" y="1094"/>
            <a:chExt cx="1605" cy="624"/>
          </a:xfrm>
        </p:grpSpPr>
        <p:grpSp>
          <p:nvGrpSpPr>
            <p:cNvPr id="158752" name="Group 18">
              <a:extLst>
                <a:ext uri="{FF2B5EF4-FFF2-40B4-BE49-F238E27FC236}">
                  <a16:creationId xmlns:a16="http://schemas.microsoft.com/office/drawing/2014/main" id="{84F295B0-8D52-4787-AE60-B63D6C95F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9" y="1094"/>
              <a:ext cx="1605" cy="459"/>
              <a:chOff x="1189" y="1094"/>
              <a:chExt cx="1605" cy="459"/>
            </a:xfrm>
          </p:grpSpPr>
          <p:sp>
            <p:nvSpPr>
              <p:cNvPr id="389139" name="Text Box 19">
                <a:extLst>
                  <a:ext uri="{FF2B5EF4-FFF2-40B4-BE49-F238E27FC236}">
                    <a16:creationId xmlns:a16="http://schemas.microsoft.com/office/drawing/2014/main" id="{2D98800B-5690-418A-8CD4-FBB1DDB49D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9" y="1226"/>
                <a:ext cx="1605" cy="3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 dirty="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 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  <a:sym typeface="Symbol" charset="2"/>
                  </a:rPr>
                  <a:t> 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 dirty="0">
                    <a:latin typeface="Times New Roman" charset="0"/>
                    <a:ea typeface="ＭＳ Ｐゴシック" charset="-128"/>
                  </a:rPr>
                  <a:t>3 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+ H</a:t>
                </a:r>
                <a:endParaRPr lang="en-US" altLang="en-US" sz="2800" baseline="-25000" dirty="0"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89140" name="Text Box 20">
                <a:extLst>
                  <a:ext uri="{FF2B5EF4-FFF2-40B4-BE49-F238E27FC236}">
                    <a16:creationId xmlns:a16="http://schemas.microsoft.com/office/drawing/2014/main" id="{3058448A-0BA3-412E-BD62-394FFF91F1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0" y="1094"/>
                <a:ext cx="284" cy="2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altLang="en-US">
                    <a:solidFill>
                      <a:schemeClr val="accent2"/>
                    </a:solidFill>
                    <a:latin typeface="Times New Roman" charset="0"/>
                    <a:ea typeface="ＭＳ Ｐゴシック" charset="-128"/>
                  </a:rPr>
                  <a:t>Rh</a:t>
                </a:r>
              </a:p>
            </p:txBody>
          </p:sp>
        </p:grpSp>
        <p:sp>
          <p:nvSpPr>
            <p:cNvPr id="389141" name="Text Box 21">
              <a:extLst>
                <a:ext uri="{FF2B5EF4-FFF2-40B4-BE49-F238E27FC236}">
                  <a16:creationId xmlns:a16="http://schemas.microsoft.com/office/drawing/2014/main" id="{9336A53A-F1FD-45B8-B8B9-30064D0EB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1487"/>
              <a:ext cx="308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altLang="en-US">
                  <a:solidFill>
                    <a:schemeClr val="accent2"/>
                  </a:solidFill>
                  <a:latin typeface="Times New Roman" charset="0"/>
                  <a:ea typeface="ＭＳ Ｐゴシック" charset="-128"/>
                </a:rPr>
                <a:t>flat</a:t>
              </a:r>
            </a:p>
          </p:txBody>
        </p:sp>
      </p:grpSp>
      <p:grpSp>
        <p:nvGrpSpPr>
          <p:cNvPr id="158725" name="Group 22">
            <a:extLst>
              <a:ext uri="{FF2B5EF4-FFF2-40B4-BE49-F238E27FC236}">
                <a16:creationId xmlns:a16="http://schemas.microsoft.com/office/drawing/2014/main" id="{4AF99969-A14F-43F5-AD95-C10359695E62}"/>
              </a:ext>
            </a:extLst>
          </p:cNvPr>
          <p:cNvGrpSpPr>
            <a:grpSpLocks/>
          </p:cNvGrpSpPr>
          <p:nvPr/>
        </p:nvGrpSpPr>
        <p:grpSpPr bwMode="auto">
          <a:xfrm>
            <a:off x="5126038" y="2574925"/>
            <a:ext cx="2547937" cy="990600"/>
            <a:chOff x="1189" y="1094"/>
            <a:chExt cx="1605" cy="624"/>
          </a:xfrm>
        </p:grpSpPr>
        <p:grpSp>
          <p:nvGrpSpPr>
            <p:cNvPr id="158748" name="Group 23">
              <a:extLst>
                <a:ext uri="{FF2B5EF4-FFF2-40B4-BE49-F238E27FC236}">
                  <a16:creationId xmlns:a16="http://schemas.microsoft.com/office/drawing/2014/main" id="{F809B4DD-2D65-4C4F-ACD2-491C85386F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9" y="1094"/>
              <a:ext cx="1605" cy="459"/>
              <a:chOff x="1189" y="1094"/>
              <a:chExt cx="1605" cy="459"/>
            </a:xfrm>
          </p:grpSpPr>
          <p:sp>
            <p:nvSpPr>
              <p:cNvPr id="389144" name="Text Box 24">
                <a:extLst>
                  <a:ext uri="{FF2B5EF4-FFF2-40B4-BE49-F238E27FC236}">
                    <a16:creationId xmlns:a16="http://schemas.microsoft.com/office/drawing/2014/main" id="{AA9CD529-9988-45B3-806B-DB4622C0E1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9" y="1226"/>
                <a:ext cx="1605" cy="3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 dirty="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 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  <a:sym typeface="Symbol" charset="2"/>
                  </a:rPr>
                  <a:t> 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 dirty="0">
                    <a:latin typeface="Times New Roman" charset="0"/>
                    <a:ea typeface="ＭＳ Ｐゴシック" charset="-128"/>
                  </a:rPr>
                  <a:t>3 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+ H</a:t>
                </a:r>
                <a:endParaRPr lang="en-US" altLang="en-US" sz="2800" baseline="-25000" dirty="0"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89145" name="Text Box 25">
                <a:extLst>
                  <a:ext uri="{FF2B5EF4-FFF2-40B4-BE49-F238E27FC236}">
                    <a16:creationId xmlns:a16="http://schemas.microsoft.com/office/drawing/2014/main" id="{7C792C41-12B1-461D-85FE-BA0A30A82A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0" y="1094"/>
                <a:ext cx="284" cy="2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altLang="en-US">
                    <a:solidFill>
                      <a:schemeClr val="accent2"/>
                    </a:solidFill>
                    <a:latin typeface="Times New Roman" charset="0"/>
                    <a:ea typeface="ＭＳ Ｐゴシック" charset="-128"/>
                  </a:rPr>
                  <a:t>Rh</a:t>
                </a:r>
              </a:p>
            </p:txBody>
          </p:sp>
        </p:grpSp>
        <p:sp>
          <p:nvSpPr>
            <p:cNvPr id="389146" name="Text Box 26">
              <a:extLst>
                <a:ext uri="{FF2B5EF4-FFF2-40B4-BE49-F238E27FC236}">
                  <a16:creationId xmlns:a16="http://schemas.microsoft.com/office/drawing/2014/main" id="{ABEECBC7-40E8-4BA7-BCF4-BB937C16D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2" y="1487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altLang="en-US">
                  <a:solidFill>
                    <a:schemeClr val="accent2"/>
                  </a:solidFill>
                  <a:latin typeface="Times New Roman" charset="0"/>
                  <a:ea typeface="ＭＳ Ｐゴシック" charset="-128"/>
                </a:rPr>
                <a:t>stepped</a:t>
              </a:r>
            </a:p>
          </p:txBody>
        </p:sp>
      </p:grpSp>
      <p:grpSp>
        <p:nvGrpSpPr>
          <p:cNvPr id="158726" name="Group 27">
            <a:extLst>
              <a:ext uri="{FF2B5EF4-FFF2-40B4-BE49-F238E27FC236}">
                <a16:creationId xmlns:a16="http://schemas.microsoft.com/office/drawing/2014/main" id="{E1766637-5ED3-4E58-96D2-B53B6B0C6AE2}"/>
              </a:ext>
            </a:extLst>
          </p:cNvPr>
          <p:cNvGrpSpPr>
            <a:grpSpLocks/>
          </p:cNvGrpSpPr>
          <p:nvPr/>
        </p:nvGrpSpPr>
        <p:grpSpPr bwMode="auto">
          <a:xfrm>
            <a:off x="5126038" y="3765550"/>
            <a:ext cx="2547937" cy="990600"/>
            <a:chOff x="1189" y="1094"/>
            <a:chExt cx="1605" cy="624"/>
          </a:xfrm>
        </p:grpSpPr>
        <p:grpSp>
          <p:nvGrpSpPr>
            <p:cNvPr id="158744" name="Group 28">
              <a:extLst>
                <a:ext uri="{FF2B5EF4-FFF2-40B4-BE49-F238E27FC236}">
                  <a16:creationId xmlns:a16="http://schemas.microsoft.com/office/drawing/2014/main" id="{CF6C512A-53F3-4F7D-AD38-475BFBF923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9" y="1094"/>
              <a:ext cx="1605" cy="459"/>
              <a:chOff x="1189" y="1094"/>
              <a:chExt cx="1605" cy="459"/>
            </a:xfrm>
          </p:grpSpPr>
          <p:sp>
            <p:nvSpPr>
              <p:cNvPr id="389149" name="Text Box 29">
                <a:extLst>
                  <a:ext uri="{FF2B5EF4-FFF2-40B4-BE49-F238E27FC236}">
                    <a16:creationId xmlns:a16="http://schemas.microsoft.com/office/drawing/2014/main" id="{4649C4A7-B612-4E29-8ACE-DCCE49C281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9" y="1226"/>
                <a:ext cx="1605" cy="3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 dirty="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 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  <a:sym typeface="Symbol" charset="2"/>
                  </a:rPr>
                  <a:t> 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 dirty="0">
                    <a:latin typeface="Times New Roman" charset="0"/>
                    <a:ea typeface="ＭＳ Ｐゴシック" charset="-128"/>
                  </a:rPr>
                  <a:t>3 </a:t>
                </a:r>
                <a:r>
                  <a:rPr lang="en-GB" altLang="en-US" sz="2800" dirty="0">
                    <a:latin typeface="Times New Roman" charset="0"/>
                    <a:ea typeface="ＭＳ Ｐゴシック" charset="-128"/>
                  </a:rPr>
                  <a:t>+ H</a:t>
                </a:r>
                <a:endParaRPr lang="en-US" altLang="en-US" sz="2800" baseline="-25000" dirty="0"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89150" name="Text Box 30">
                <a:extLst>
                  <a:ext uri="{FF2B5EF4-FFF2-40B4-BE49-F238E27FC236}">
                    <a16:creationId xmlns:a16="http://schemas.microsoft.com/office/drawing/2014/main" id="{5CEE9FC7-CAA3-43E4-B0C1-8805746600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0" y="1094"/>
                <a:ext cx="284" cy="2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altLang="en-US">
                    <a:solidFill>
                      <a:schemeClr val="accent2"/>
                    </a:solidFill>
                    <a:latin typeface="Times New Roman" charset="0"/>
                    <a:ea typeface="ＭＳ Ｐゴシック" charset="-128"/>
                  </a:rPr>
                  <a:t>Rh</a:t>
                </a:r>
              </a:p>
            </p:txBody>
          </p:sp>
        </p:grpSp>
        <p:sp>
          <p:nvSpPr>
            <p:cNvPr id="389151" name="Text Box 31">
              <a:extLst>
                <a:ext uri="{FF2B5EF4-FFF2-40B4-BE49-F238E27FC236}">
                  <a16:creationId xmlns:a16="http://schemas.microsoft.com/office/drawing/2014/main" id="{EAFD2F11-EFA4-4174-AA5A-D02CB6ABFE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6" y="1487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altLang="en-US">
                  <a:solidFill>
                    <a:schemeClr val="accent2"/>
                  </a:solidFill>
                  <a:latin typeface="Times New Roman" charset="0"/>
                  <a:ea typeface="ＭＳ Ｐゴシック" charset="-128"/>
                </a:rPr>
                <a:t>kinked</a:t>
              </a:r>
            </a:p>
          </p:txBody>
        </p:sp>
      </p:grpSp>
      <p:grpSp>
        <p:nvGrpSpPr>
          <p:cNvPr id="158727" name="Group 32">
            <a:extLst>
              <a:ext uri="{FF2B5EF4-FFF2-40B4-BE49-F238E27FC236}">
                <a16:creationId xmlns:a16="http://schemas.microsoft.com/office/drawing/2014/main" id="{4DE84468-11DF-41AD-BC12-DAD22EDF5FB7}"/>
              </a:ext>
            </a:extLst>
          </p:cNvPr>
          <p:cNvGrpSpPr>
            <a:grpSpLocks/>
          </p:cNvGrpSpPr>
          <p:nvPr/>
        </p:nvGrpSpPr>
        <p:grpSpPr bwMode="auto">
          <a:xfrm>
            <a:off x="433388" y="5105400"/>
            <a:ext cx="2547937" cy="990600"/>
            <a:chOff x="1189" y="1094"/>
            <a:chExt cx="1605" cy="624"/>
          </a:xfrm>
        </p:grpSpPr>
        <p:grpSp>
          <p:nvGrpSpPr>
            <p:cNvPr id="158740" name="Group 33">
              <a:extLst>
                <a:ext uri="{FF2B5EF4-FFF2-40B4-BE49-F238E27FC236}">
                  <a16:creationId xmlns:a16="http://schemas.microsoft.com/office/drawing/2014/main" id="{9C8D2907-8D88-465A-8C67-64AD02CFE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9" y="1094"/>
              <a:ext cx="1605" cy="459"/>
              <a:chOff x="1189" y="1094"/>
              <a:chExt cx="1605" cy="459"/>
            </a:xfrm>
          </p:grpSpPr>
          <p:sp>
            <p:nvSpPr>
              <p:cNvPr id="389154" name="Text Box 34">
                <a:extLst>
                  <a:ext uri="{FF2B5EF4-FFF2-40B4-BE49-F238E27FC236}">
                    <a16:creationId xmlns:a16="http://schemas.microsoft.com/office/drawing/2014/main" id="{EB867D0D-C613-4AF3-8BD9-896EF856C8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9" y="1226"/>
                <a:ext cx="1605" cy="3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 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  <a:sym typeface="Symbol" charset="2"/>
                  </a:rPr>
                  <a:t> 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3 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+ H</a:t>
                </a:r>
                <a:endParaRPr lang="en-US" altLang="en-US" sz="2800" baseline="-25000"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89155" name="Text Box 35">
                <a:extLst>
                  <a:ext uri="{FF2B5EF4-FFF2-40B4-BE49-F238E27FC236}">
                    <a16:creationId xmlns:a16="http://schemas.microsoft.com/office/drawing/2014/main" id="{0ACF8343-CA2C-4766-BC48-5037D606A2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8" y="1094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altLang="en-US">
                    <a:solidFill>
                      <a:schemeClr val="accent2"/>
                    </a:solidFill>
                    <a:latin typeface="Times New Roman" charset="0"/>
                    <a:ea typeface="ＭＳ Ｐゴシック" charset="-128"/>
                  </a:rPr>
                  <a:t>Pd</a:t>
                </a:r>
              </a:p>
            </p:txBody>
          </p:sp>
        </p:grpSp>
        <p:sp>
          <p:nvSpPr>
            <p:cNvPr id="389156" name="Text Box 36">
              <a:extLst>
                <a:ext uri="{FF2B5EF4-FFF2-40B4-BE49-F238E27FC236}">
                  <a16:creationId xmlns:a16="http://schemas.microsoft.com/office/drawing/2014/main" id="{31376604-BB3D-4CF5-B796-7ADFFB3A5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1487"/>
              <a:ext cx="308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altLang="en-US">
                  <a:solidFill>
                    <a:schemeClr val="accent2"/>
                  </a:solidFill>
                  <a:latin typeface="Times New Roman" charset="0"/>
                  <a:ea typeface="ＭＳ Ｐゴシック" charset="-128"/>
                </a:rPr>
                <a:t>flat</a:t>
              </a:r>
            </a:p>
          </p:txBody>
        </p:sp>
      </p:grpSp>
      <p:grpSp>
        <p:nvGrpSpPr>
          <p:cNvPr id="158728" name="Group 37">
            <a:extLst>
              <a:ext uri="{FF2B5EF4-FFF2-40B4-BE49-F238E27FC236}">
                <a16:creationId xmlns:a16="http://schemas.microsoft.com/office/drawing/2014/main" id="{C44A829E-201A-4D73-893A-7D4FB995F94A}"/>
              </a:ext>
            </a:extLst>
          </p:cNvPr>
          <p:cNvGrpSpPr>
            <a:grpSpLocks/>
          </p:cNvGrpSpPr>
          <p:nvPr/>
        </p:nvGrpSpPr>
        <p:grpSpPr bwMode="auto">
          <a:xfrm>
            <a:off x="3328988" y="5105400"/>
            <a:ext cx="2547937" cy="990600"/>
            <a:chOff x="1189" y="1094"/>
            <a:chExt cx="1605" cy="624"/>
          </a:xfrm>
        </p:grpSpPr>
        <p:grpSp>
          <p:nvGrpSpPr>
            <p:cNvPr id="158736" name="Group 38">
              <a:extLst>
                <a:ext uri="{FF2B5EF4-FFF2-40B4-BE49-F238E27FC236}">
                  <a16:creationId xmlns:a16="http://schemas.microsoft.com/office/drawing/2014/main" id="{3D7D9D4F-B442-4DCC-822A-586F399532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9" y="1094"/>
              <a:ext cx="1605" cy="459"/>
              <a:chOff x="1189" y="1094"/>
              <a:chExt cx="1605" cy="459"/>
            </a:xfrm>
          </p:grpSpPr>
          <p:sp>
            <p:nvSpPr>
              <p:cNvPr id="389159" name="Text Box 39">
                <a:extLst>
                  <a:ext uri="{FF2B5EF4-FFF2-40B4-BE49-F238E27FC236}">
                    <a16:creationId xmlns:a16="http://schemas.microsoft.com/office/drawing/2014/main" id="{67F11F6C-F47F-4979-A570-6D81830674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9" y="1226"/>
                <a:ext cx="1605" cy="3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 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  <a:sym typeface="Symbol" charset="2"/>
                  </a:rPr>
                  <a:t> 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3 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+ H</a:t>
                </a:r>
                <a:endParaRPr lang="en-US" altLang="en-US" sz="2800" baseline="-25000"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89160" name="Text Box 40">
                <a:extLst>
                  <a:ext uri="{FF2B5EF4-FFF2-40B4-BE49-F238E27FC236}">
                    <a16:creationId xmlns:a16="http://schemas.microsoft.com/office/drawing/2014/main" id="{C7429C42-3CFF-4A62-BB1C-886D3D485A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8" y="1094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altLang="en-US">
                    <a:solidFill>
                      <a:schemeClr val="accent2"/>
                    </a:solidFill>
                    <a:latin typeface="Times New Roman" charset="0"/>
                    <a:ea typeface="ＭＳ Ｐゴシック" charset="-128"/>
                  </a:rPr>
                  <a:t>Pd</a:t>
                </a:r>
              </a:p>
            </p:txBody>
          </p:sp>
        </p:grpSp>
        <p:sp>
          <p:nvSpPr>
            <p:cNvPr id="389161" name="Text Box 41">
              <a:extLst>
                <a:ext uri="{FF2B5EF4-FFF2-40B4-BE49-F238E27FC236}">
                  <a16:creationId xmlns:a16="http://schemas.microsoft.com/office/drawing/2014/main" id="{804CDD7B-9748-41EC-B1BF-485E746CA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2" y="1487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altLang="en-US">
                  <a:solidFill>
                    <a:schemeClr val="accent2"/>
                  </a:solidFill>
                  <a:latin typeface="Times New Roman" charset="0"/>
                  <a:ea typeface="ＭＳ Ｐゴシック" charset="-128"/>
                </a:rPr>
                <a:t>stepped</a:t>
              </a:r>
            </a:p>
          </p:txBody>
        </p:sp>
      </p:grpSp>
      <p:grpSp>
        <p:nvGrpSpPr>
          <p:cNvPr id="158729" name="Group 42">
            <a:extLst>
              <a:ext uri="{FF2B5EF4-FFF2-40B4-BE49-F238E27FC236}">
                <a16:creationId xmlns:a16="http://schemas.microsoft.com/office/drawing/2014/main" id="{4C6AE63F-3113-43D0-BB7F-BD82373725A2}"/>
              </a:ext>
            </a:extLst>
          </p:cNvPr>
          <p:cNvGrpSpPr>
            <a:grpSpLocks/>
          </p:cNvGrpSpPr>
          <p:nvPr/>
        </p:nvGrpSpPr>
        <p:grpSpPr bwMode="auto">
          <a:xfrm>
            <a:off x="6149975" y="5099050"/>
            <a:ext cx="2547938" cy="990600"/>
            <a:chOff x="1189" y="1094"/>
            <a:chExt cx="1605" cy="624"/>
          </a:xfrm>
        </p:grpSpPr>
        <p:grpSp>
          <p:nvGrpSpPr>
            <p:cNvPr id="158732" name="Group 43">
              <a:extLst>
                <a:ext uri="{FF2B5EF4-FFF2-40B4-BE49-F238E27FC236}">
                  <a16:creationId xmlns:a16="http://schemas.microsoft.com/office/drawing/2014/main" id="{0749126B-2CFB-4091-92C6-7EBB2E3FD0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9" y="1094"/>
              <a:ext cx="1605" cy="459"/>
              <a:chOff x="1189" y="1094"/>
              <a:chExt cx="1605" cy="459"/>
            </a:xfrm>
          </p:grpSpPr>
          <p:sp>
            <p:nvSpPr>
              <p:cNvPr id="389164" name="Text Box 44">
                <a:extLst>
                  <a:ext uri="{FF2B5EF4-FFF2-40B4-BE49-F238E27FC236}">
                    <a16:creationId xmlns:a16="http://schemas.microsoft.com/office/drawing/2014/main" id="{76FCF2D0-8B32-4FC4-ACB3-DCE6B8B22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9" y="1226"/>
                <a:ext cx="1605" cy="3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 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  <a:sym typeface="Symbol" charset="2"/>
                  </a:rPr>
                  <a:t> 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3 </a:t>
                </a:r>
                <a:r>
                  <a:rPr lang="en-GB" altLang="en-US" sz="2800">
                    <a:latin typeface="Times New Roman" charset="0"/>
                    <a:ea typeface="ＭＳ Ｐゴシック" charset="-128"/>
                  </a:rPr>
                  <a:t>+ H</a:t>
                </a:r>
                <a:endParaRPr lang="en-US" altLang="en-US" sz="2800" baseline="-25000"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389165" name="Text Box 45">
                <a:extLst>
                  <a:ext uri="{FF2B5EF4-FFF2-40B4-BE49-F238E27FC236}">
                    <a16:creationId xmlns:a16="http://schemas.microsoft.com/office/drawing/2014/main" id="{D85C7A63-6240-476E-8B22-E186E271F1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8" y="1094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altLang="en-US">
                    <a:solidFill>
                      <a:schemeClr val="accent2"/>
                    </a:solidFill>
                    <a:latin typeface="Times New Roman" charset="0"/>
                    <a:ea typeface="ＭＳ Ｐゴシック" charset="-128"/>
                  </a:rPr>
                  <a:t>Pd</a:t>
                </a:r>
              </a:p>
            </p:txBody>
          </p:sp>
        </p:grpSp>
        <p:sp>
          <p:nvSpPr>
            <p:cNvPr id="389166" name="Text Box 46">
              <a:extLst>
                <a:ext uri="{FF2B5EF4-FFF2-40B4-BE49-F238E27FC236}">
                  <a16:creationId xmlns:a16="http://schemas.microsoft.com/office/drawing/2014/main" id="{1A6E557A-7096-4887-ADA3-839DCBD03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6" y="1487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altLang="en-US">
                  <a:solidFill>
                    <a:schemeClr val="accent2"/>
                  </a:solidFill>
                  <a:latin typeface="Times New Roman" charset="0"/>
                  <a:ea typeface="ＭＳ Ｐゴシック" charset="-128"/>
                </a:rPr>
                <a:t>kinked</a:t>
              </a:r>
            </a:p>
          </p:txBody>
        </p:sp>
      </p:grpSp>
      <p:pic>
        <p:nvPicPr>
          <p:cNvPr id="158730" name="Picture 2" descr="Screen Shot 2014-04-06 at 14.35.28.png">
            <a:extLst>
              <a:ext uri="{FF2B5EF4-FFF2-40B4-BE49-F238E27FC236}">
                <a16:creationId xmlns:a16="http://schemas.microsoft.com/office/drawing/2014/main" id="{DBDF3B0D-7062-4CEB-B230-8C5AEB64C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31" name="Text Box 4">
            <a:extLst>
              <a:ext uri="{FF2B5EF4-FFF2-40B4-BE49-F238E27FC236}">
                <a16:creationId xmlns:a16="http://schemas.microsoft.com/office/drawing/2014/main" id="{2D0282E7-F7C0-4045-B935-F94FA057C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3500"/>
            <a:ext cx="360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Active Site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6" name="Text Box 4">
            <a:extLst>
              <a:ext uri="{FF2B5EF4-FFF2-40B4-BE49-F238E27FC236}">
                <a16:creationId xmlns:a16="http://schemas.microsoft.com/office/drawing/2014/main" id="{BDEFAD5A-3F7C-4F51-97D3-8844893B8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" y="1711325"/>
            <a:ext cx="3586163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altLang="en-US" sz="2800">
                <a:latin typeface="Times New Roman" charset="0"/>
                <a:ea typeface="ＭＳ Ｐゴシック" charset="-128"/>
              </a:rPr>
              <a:t>2. Association reactions</a:t>
            </a:r>
            <a:endParaRPr lang="en-US" altLang="en-US" sz="2800">
              <a:latin typeface="Times New Roman" charset="0"/>
              <a:ea typeface="ＭＳ Ｐゴシック" charset="-128"/>
            </a:endParaRPr>
          </a:p>
        </p:txBody>
      </p:sp>
      <p:grpSp>
        <p:nvGrpSpPr>
          <p:cNvPr id="159747" name="Group 6">
            <a:extLst>
              <a:ext uri="{FF2B5EF4-FFF2-40B4-BE49-F238E27FC236}">
                <a16:creationId xmlns:a16="http://schemas.microsoft.com/office/drawing/2014/main" id="{FA15B0BD-5478-4533-96CA-481BB6B10546}"/>
              </a:ext>
            </a:extLst>
          </p:cNvPr>
          <p:cNvGrpSpPr>
            <a:grpSpLocks/>
          </p:cNvGrpSpPr>
          <p:nvPr/>
        </p:nvGrpSpPr>
        <p:grpSpPr bwMode="auto">
          <a:xfrm>
            <a:off x="788988" y="2366963"/>
            <a:ext cx="3529012" cy="2101850"/>
            <a:chOff x="3028" y="2131"/>
            <a:chExt cx="2223" cy="1324"/>
          </a:xfrm>
        </p:grpSpPr>
        <p:sp>
          <p:nvSpPr>
            <p:cNvPr id="392199" name="Rectangle 7">
              <a:extLst>
                <a:ext uri="{FF2B5EF4-FFF2-40B4-BE49-F238E27FC236}">
                  <a16:creationId xmlns:a16="http://schemas.microsoft.com/office/drawing/2014/main" id="{0DF2CB5C-4BEB-4D12-8EC8-AB0C74632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3133"/>
              <a:ext cx="2223" cy="322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2200" name="Oval 8">
              <a:extLst>
                <a:ext uri="{FF2B5EF4-FFF2-40B4-BE49-F238E27FC236}">
                  <a16:creationId xmlns:a16="http://schemas.microsoft.com/office/drawing/2014/main" id="{2FAFD021-0F03-4B6B-9FAE-A7479B3B8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" y="2131"/>
              <a:ext cx="184" cy="20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2201" name="Oval 9">
              <a:extLst>
                <a:ext uri="{FF2B5EF4-FFF2-40B4-BE49-F238E27FC236}">
                  <a16:creationId xmlns:a16="http://schemas.microsoft.com/office/drawing/2014/main" id="{162D8428-6F08-4D57-82B9-CCAC74FC6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7" y="2134"/>
              <a:ext cx="184" cy="208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2202" name="Line 10">
              <a:extLst>
                <a:ext uri="{FF2B5EF4-FFF2-40B4-BE49-F238E27FC236}">
                  <a16:creationId xmlns:a16="http://schemas.microsoft.com/office/drawing/2014/main" id="{D7A45D1F-D2AE-4F2E-A39F-3ECC0B4086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0" y="2242"/>
              <a:ext cx="115" cy="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2203" name="Freeform 11">
              <a:extLst>
                <a:ext uri="{FF2B5EF4-FFF2-40B4-BE49-F238E27FC236}">
                  <a16:creationId xmlns:a16="http://schemas.microsoft.com/office/drawing/2014/main" id="{11C92879-6FBE-4587-A1BC-19D5995B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6" y="2364"/>
              <a:ext cx="686" cy="698"/>
            </a:xfrm>
            <a:custGeom>
              <a:avLst/>
              <a:gdLst>
                <a:gd name="T0" fmla="*/ 672 w 686"/>
                <a:gd name="T1" fmla="*/ 0 h 698"/>
                <a:gd name="T2" fmla="*/ 660 w 686"/>
                <a:gd name="T3" fmla="*/ 528 h 698"/>
                <a:gd name="T4" fmla="*/ 516 w 686"/>
                <a:gd name="T5" fmla="*/ 672 h 698"/>
                <a:gd name="T6" fmla="*/ 0 w 686"/>
                <a:gd name="T7" fmla="*/ 684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6" h="698">
                  <a:moveTo>
                    <a:pt x="672" y="0"/>
                  </a:moveTo>
                  <a:cubicBezTo>
                    <a:pt x="670" y="88"/>
                    <a:pt x="686" y="416"/>
                    <a:pt x="660" y="528"/>
                  </a:cubicBezTo>
                  <a:cubicBezTo>
                    <a:pt x="634" y="640"/>
                    <a:pt x="626" y="646"/>
                    <a:pt x="516" y="672"/>
                  </a:cubicBezTo>
                  <a:cubicBezTo>
                    <a:pt x="406" y="698"/>
                    <a:pt x="107" y="682"/>
                    <a:pt x="0" y="684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2204" name="Freeform 12">
              <a:extLst>
                <a:ext uri="{FF2B5EF4-FFF2-40B4-BE49-F238E27FC236}">
                  <a16:creationId xmlns:a16="http://schemas.microsoft.com/office/drawing/2014/main" id="{2DE8284A-8AE9-4646-A10C-10190DB860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212" y="2352"/>
              <a:ext cx="686" cy="698"/>
            </a:xfrm>
            <a:custGeom>
              <a:avLst/>
              <a:gdLst>
                <a:gd name="T0" fmla="*/ 672 w 686"/>
                <a:gd name="T1" fmla="*/ 0 h 698"/>
                <a:gd name="T2" fmla="*/ 660 w 686"/>
                <a:gd name="T3" fmla="*/ 528 h 698"/>
                <a:gd name="T4" fmla="*/ 516 w 686"/>
                <a:gd name="T5" fmla="*/ 672 h 698"/>
                <a:gd name="T6" fmla="*/ 0 w 686"/>
                <a:gd name="T7" fmla="*/ 684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6" h="698">
                  <a:moveTo>
                    <a:pt x="672" y="0"/>
                  </a:moveTo>
                  <a:cubicBezTo>
                    <a:pt x="670" y="88"/>
                    <a:pt x="686" y="416"/>
                    <a:pt x="660" y="528"/>
                  </a:cubicBezTo>
                  <a:cubicBezTo>
                    <a:pt x="634" y="640"/>
                    <a:pt x="626" y="646"/>
                    <a:pt x="516" y="672"/>
                  </a:cubicBezTo>
                  <a:cubicBezTo>
                    <a:pt x="406" y="698"/>
                    <a:pt x="107" y="682"/>
                    <a:pt x="0" y="684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2205" name="Oval 13">
              <a:extLst>
                <a:ext uri="{FF2B5EF4-FFF2-40B4-BE49-F238E27FC236}">
                  <a16:creationId xmlns:a16="http://schemas.microsoft.com/office/drawing/2014/main" id="{AF425630-B3F0-4AA3-8D61-AC6B9F417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" y="2923"/>
              <a:ext cx="184" cy="208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2206" name="Oval 14">
              <a:extLst>
                <a:ext uri="{FF2B5EF4-FFF2-40B4-BE49-F238E27FC236}">
                  <a16:creationId xmlns:a16="http://schemas.microsoft.com/office/drawing/2014/main" id="{334B44AF-8900-4ADB-8457-8062C5BF1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" y="2911"/>
              <a:ext cx="184" cy="208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2207" name="Line 15">
              <a:extLst>
                <a:ext uri="{FF2B5EF4-FFF2-40B4-BE49-F238E27FC236}">
                  <a16:creationId xmlns:a16="http://schemas.microsoft.com/office/drawing/2014/main" id="{BBE27705-7170-4361-9B53-BC15A7506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036"/>
              <a:ext cx="312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2208" name="Line 16">
              <a:extLst>
                <a:ext uri="{FF2B5EF4-FFF2-40B4-BE49-F238E27FC236}">
                  <a16:creationId xmlns:a16="http://schemas.microsoft.com/office/drawing/2014/main" id="{5D0F0600-F3E3-43C8-B037-281313B49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0" y="3024"/>
              <a:ext cx="288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159748" name="Group 17">
            <a:extLst>
              <a:ext uri="{FF2B5EF4-FFF2-40B4-BE49-F238E27FC236}">
                <a16:creationId xmlns:a16="http://schemas.microsoft.com/office/drawing/2014/main" id="{A2987307-05AC-4DD3-A12E-9AD628B65A56}"/>
              </a:ext>
            </a:extLst>
          </p:cNvPr>
          <p:cNvGrpSpPr>
            <a:grpSpLocks/>
          </p:cNvGrpSpPr>
          <p:nvPr/>
        </p:nvGrpSpPr>
        <p:grpSpPr bwMode="auto">
          <a:xfrm>
            <a:off x="444500" y="5172075"/>
            <a:ext cx="8347075" cy="893763"/>
            <a:chOff x="280" y="3258"/>
            <a:chExt cx="5258" cy="563"/>
          </a:xfrm>
        </p:grpSpPr>
        <p:grpSp>
          <p:nvGrpSpPr>
            <p:cNvPr id="159767" name="Group 18">
              <a:extLst>
                <a:ext uri="{FF2B5EF4-FFF2-40B4-BE49-F238E27FC236}">
                  <a16:creationId xmlns:a16="http://schemas.microsoft.com/office/drawing/2014/main" id="{8383152B-D332-4CEF-A7EA-14CA60BA32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" y="3258"/>
              <a:ext cx="1652" cy="563"/>
              <a:chOff x="280" y="3258"/>
              <a:chExt cx="1652" cy="563"/>
            </a:xfrm>
          </p:grpSpPr>
          <p:sp>
            <p:nvSpPr>
              <p:cNvPr id="392211" name="Text Box 19">
                <a:extLst>
                  <a:ext uri="{FF2B5EF4-FFF2-40B4-BE49-F238E27FC236}">
                    <a16:creationId xmlns:a16="http://schemas.microsoft.com/office/drawing/2014/main" id="{67960DFB-3710-42AC-B2C7-66FE14CFA5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" y="3375"/>
                <a:ext cx="1652" cy="3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3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 + H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  <a:sym typeface="Symbol" charset="2"/>
                  </a:rPr>
                  <a:t>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 </a:t>
                </a:r>
                <a:endParaRPr lang="en-US" altLang="en-US" sz="2800" baseline="-25000"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59779" name="Group 20">
                <a:extLst>
                  <a:ext uri="{FF2B5EF4-FFF2-40B4-BE49-F238E27FC236}">
                    <a16:creationId xmlns:a16="http://schemas.microsoft.com/office/drawing/2014/main" id="{762EF3C1-BEED-4F10-9013-DC98280B4A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5" y="3258"/>
                <a:ext cx="308" cy="563"/>
                <a:chOff x="1115" y="3258"/>
                <a:chExt cx="308" cy="563"/>
              </a:xfrm>
            </p:grpSpPr>
            <p:sp>
              <p:nvSpPr>
                <p:cNvPr id="392213" name="Text Box 21">
                  <a:extLst>
                    <a:ext uri="{FF2B5EF4-FFF2-40B4-BE49-F238E27FC236}">
                      <a16:creationId xmlns:a16="http://schemas.microsoft.com/office/drawing/2014/main" id="{60827CC4-685F-4656-880A-2845177423C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1" y="3258"/>
                  <a:ext cx="26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Pd</a:t>
                  </a:r>
                </a:p>
              </p:txBody>
            </p:sp>
            <p:sp>
              <p:nvSpPr>
                <p:cNvPr id="392214" name="Text Box 22">
                  <a:extLst>
                    <a:ext uri="{FF2B5EF4-FFF2-40B4-BE49-F238E27FC236}">
                      <a16:creationId xmlns:a16="http://schemas.microsoft.com/office/drawing/2014/main" id="{0E7998DF-F5C2-4BFC-8953-6958CD500E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15" y="3590"/>
                  <a:ext cx="30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flat</a:t>
                  </a:r>
                </a:p>
              </p:txBody>
            </p:sp>
          </p:grpSp>
        </p:grpSp>
        <p:grpSp>
          <p:nvGrpSpPr>
            <p:cNvPr id="159768" name="Group 23">
              <a:extLst>
                <a:ext uri="{FF2B5EF4-FFF2-40B4-BE49-F238E27FC236}">
                  <a16:creationId xmlns:a16="http://schemas.microsoft.com/office/drawing/2014/main" id="{5D697D3F-1D2E-4643-8A42-621D22A229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8" y="3258"/>
              <a:ext cx="1652" cy="563"/>
              <a:chOff x="280" y="3258"/>
              <a:chExt cx="1652" cy="563"/>
            </a:xfrm>
          </p:grpSpPr>
          <p:sp>
            <p:nvSpPr>
              <p:cNvPr id="392216" name="Text Box 24">
                <a:extLst>
                  <a:ext uri="{FF2B5EF4-FFF2-40B4-BE49-F238E27FC236}">
                    <a16:creationId xmlns:a16="http://schemas.microsoft.com/office/drawing/2014/main" id="{5FD3ABCF-D147-4659-974D-12E54575F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" y="3375"/>
                <a:ext cx="1652" cy="3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3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 + H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  <a:sym typeface="Symbol" charset="2"/>
                  </a:rPr>
                  <a:t>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 </a:t>
                </a:r>
                <a:endParaRPr lang="en-US" altLang="en-US" sz="2800" baseline="-25000"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59775" name="Group 25">
                <a:extLst>
                  <a:ext uri="{FF2B5EF4-FFF2-40B4-BE49-F238E27FC236}">
                    <a16:creationId xmlns:a16="http://schemas.microsoft.com/office/drawing/2014/main" id="{D1A1ED53-F006-41C5-90CA-27776FFBBD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1" y="3258"/>
                <a:ext cx="556" cy="563"/>
                <a:chOff x="991" y="3258"/>
                <a:chExt cx="556" cy="563"/>
              </a:xfrm>
            </p:grpSpPr>
            <p:sp>
              <p:nvSpPr>
                <p:cNvPr id="392218" name="Text Box 26">
                  <a:extLst>
                    <a:ext uri="{FF2B5EF4-FFF2-40B4-BE49-F238E27FC236}">
                      <a16:creationId xmlns:a16="http://schemas.microsoft.com/office/drawing/2014/main" id="{6F54026C-43F2-4E89-808A-028AA57B09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1" y="3258"/>
                  <a:ext cx="26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Pd</a:t>
                  </a:r>
                </a:p>
              </p:txBody>
            </p:sp>
            <p:sp>
              <p:nvSpPr>
                <p:cNvPr id="392219" name="Text Box 27">
                  <a:extLst>
                    <a:ext uri="{FF2B5EF4-FFF2-40B4-BE49-F238E27FC236}">
                      <a16:creationId xmlns:a16="http://schemas.microsoft.com/office/drawing/2014/main" id="{CF9E4512-EA63-4E7C-9002-F30069515F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1" y="3590"/>
                  <a:ext cx="55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stepped</a:t>
                  </a:r>
                </a:p>
              </p:txBody>
            </p:sp>
          </p:grpSp>
        </p:grpSp>
        <p:grpSp>
          <p:nvGrpSpPr>
            <p:cNvPr id="159769" name="Group 28">
              <a:extLst>
                <a:ext uri="{FF2B5EF4-FFF2-40B4-BE49-F238E27FC236}">
                  <a16:creationId xmlns:a16="http://schemas.microsoft.com/office/drawing/2014/main" id="{0920A798-41A4-4D22-B458-702FE26101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6" y="3258"/>
              <a:ext cx="1652" cy="563"/>
              <a:chOff x="280" y="3258"/>
              <a:chExt cx="1652" cy="563"/>
            </a:xfrm>
          </p:grpSpPr>
          <p:sp>
            <p:nvSpPr>
              <p:cNvPr id="392221" name="Text Box 29">
                <a:extLst>
                  <a:ext uri="{FF2B5EF4-FFF2-40B4-BE49-F238E27FC236}">
                    <a16:creationId xmlns:a16="http://schemas.microsoft.com/office/drawing/2014/main" id="{68F6E017-7A9C-493A-8138-06BB14C31D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" y="3375"/>
                <a:ext cx="1652" cy="3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3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 + H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  <a:sym typeface="Symbol" charset="2"/>
                  </a:rPr>
                  <a:t>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 </a:t>
                </a:r>
                <a:endParaRPr lang="en-US" altLang="en-US" sz="2800" baseline="-25000"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59771" name="Group 30">
                <a:extLst>
                  <a:ext uri="{FF2B5EF4-FFF2-40B4-BE49-F238E27FC236}">
                    <a16:creationId xmlns:a16="http://schemas.microsoft.com/office/drawing/2014/main" id="{30E53292-2B9D-4845-B502-070CFE7717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5" y="3258"/>
                <a:ext cx="508" cy="563"/>
                <a:chOff x="1015" y="3258"/>
                <a:chExt cx="508" cy="563"/>
              </a:xfrm>
            </p:grpSpPr>
            <p:sp>
              <p:nvSpPr>
                <p:cNvPr id="392223" name="Text Box 31">
                  <a:extLst>
                    <a:ext uri="{FF2B5EF4-FFF2-40B4-BE49-F238E27FC236}">
                      <a16:creationId xmlns:a16="http://schemas.microsoft.com/office/drawing/2014/main" id="{B8EBEC31-89E0-41B0-A711-2655386D32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1" y="3258"/>
                  <a:ext cx="26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Pd</a:t>
                  </a:r>
                </a:p>
              </p:txBody>
            </p:sp>
            <p:sp>
              <p:nvSpPr>
                <p:cNvPr id="392224" name="Text Box 32">
                  <a:extLst>
                    <a:ext uri="{FF2B5EF4-FFF2-40B4-BE49-F238E27FC236}">
                      <a16:creationId xmlns:a16="http://schemas.microsoft.com/office/drawing/2014/main" id="{36897B72-E6B1-4F42-800B-2ACF23328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5" y="3590"/>
                  <a:ext cx="50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kinked</a:t>
                  </a:r>
                </a:p>
              </p:txBody>
            </p:sp>
          </p:grpSp>
        </p:grpSp>
      </p:grpSp>
      <p:grpSp>
        <p:nvGrpSpPr>
          <p:cNvPr id="159749" name="Group 33">
            <a:extLst>
              <a:ext uri="{FF2B5EF4-FFF2-40B4-BE49-F238E27FC236}">
                <a16:creationId xmlns:a16="http://schemas.microsoft.com/office/drawing/2014/main" id="{8195BAC8-76D5-49A3-9D80-02D37FAD0CC9}"/>
              </a:ext>
            </a:extLst>
          </p:cNvPr>
          <p:cNvGrpSpPr>
            <a:grpSpLocks/>
          </p:cNvGrpSpPr>
          <p:nvPr/>
        </p:nvGrpSpPr>
        <p:grpSpPr bwMode="auto">
          <a:xfrm>
            <a:off x="5321300" y="1557338"/>
            <a:ext cx="2632075" cy="3065462"/>
            <a:chOff x="3352" y="981"/>
            <a:chExt cx="1658" cy="1931"/>
          </a:xfrm>
        </p:grpSpPr>
        <p:grpSp>
          <p:nvGrpSpPr>
            <p:cNvPr id="159752" name="Group 34">
              <a:extLst>
                <a:ext uri="{FF2B5EF4-FFF2-40B4-BE49-F238E27FC236}">
                  <a16:creationId xmlns:a16="http://schemas.microsoft.com/office/drawing/2014/main" id="{B6391EC7-9C97-4E83-AE65-8EFCB4397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" y="981"/>
              <a:ext cx="1652" cy="563"/>
              <a:chOff x="280" y="3258"/>
              <a:chExt cx="1652" cy="563"/>
            </a:xfrm>
          </p:grpSpPr>
          <p:sp>
            <p:nvSpPr>
              <p:cNvPr id="392227" name="Text Box 35">
                <a:extLst>
                  <a:ext uri="{FF2B5EF4-FFF2-40B4-BE49-F238E27FC236}">
                    <a16:creationId xmlns:a16="http://schemas.microsoft.com/office/drawing/2014/main" id="{50E69DE1-5124-41A7-A68B-9A12285C30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" y="3375"/>
                <a:ext cx="1652" cy="3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3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 + H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  <a:sym typeface="Symbol" charset="2"/>
                  </a:rPr>
                  <a:t>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 </a:t>
                </a:r>
                <a:endParaRPr lang="en-US" altLang="en-US" sz="2800" baseline="-25000"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59764" name="Group 36">
                <a:extLst>
                  <a:ext uri="{FF2B5EF4-FFF2-40B4-BE49-F238E27FC236}">
                    <a16:creationId xmlns:a16="http://schemas.microsoft.com/office/drawing/2014/main" id="{7B7FBA78-262E-438E-AC22-91F7660DD6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5" y="3258"/>
                <a:ext cx="308" cy="563"/>
                <a:chOff x="1115" y="3258"/>
                <a:chExt cx="308" cy="563"/>
              </a:xfrm>
            </p:grpSpPr>
            <p:sp>
              <p:nvSpPr>
                <p:cNvPr id="392229" name="Text Box 37">
                  <a:extLst>
                    <a:ext uri="{FF2B5EF4-FFF2-40B4-BE49-F238E27FC236}">
                      <a16:creationId xmlns:a16="http://schemas.microsoft.com/office/drawing/2014/main" id="{EF244AA2-0AA3-4C68-BFD2-9D3339C3A38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23" y="3258"/>
                  <a:ext cx="28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Rh</a:t>
                  </a:r>
                </a:p>
              </p:txBody>
            </p:sp>
            <p:sp>
              <p:nvSpPr>
                <p:cNvPr id="392230" name="Text Box 38">
                  <a:extLst>
                    <a:ext uri="{FF2B5EF4-FFF2-40B4-BE49-F238E27FC236}">
                      <a16:creationId xmlns:a16="http://schemas.microsoft.com/office/drawing/2014/main" id="{6CB681F4-A533-44EA-85EE-DC7AC3BB38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15" y="3590"/>
                  <a:ext cx="30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flat</a:t>
                  </a:r>
                </a:p>
              </p:txBody>
            </p:sp>
          </p:grpSp>
        </p:grpSp>
        <p:grpSp>
          <p:nvGrpSpPr>
            <p:cNvPr id="159753" name="Group 39">
              <a:extLst>
                <a:ext uri="{FF2B5EF4-FFF2-40B4-BE49-F238E27FC236}">
                  <a16:creationId xmlns:a16="http://schemas.microsoft.com/office/drawing/2014/main" id="{EF6FF762-3E2D-49FA-8061-BE2C984E2F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" y="1665"/>
              <a:ext cx="1652" cy="563"/>
              <a:chOff x="280" y="3258"/>
              <a:chExt cx="1652" cy="563"/>
            </a:xfrm>
          </p:grpSpPr>
          <p:sp>
            <p:nvSpPr>
              <p:cNvPr id="392232" name="Text Box 40">
                <a:extLst>
                  <a:ext uri="{FF2B5EF4-FFF2-40B4-BE49-F238E27FC236}">
                    <a16:creationId xmlns:a16="http://schemas.microsoft.com/office/drawing/2014/main" id="{CBF04D62-950E-45B3-A151-14BE629619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" y="3375"/>
                <a:ext cx="1652" cy="3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3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 + H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  <a:sym typeface="Symbol" charset="2"/>
                  </a:rPr>
                  <a:t>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 </a:t>
                </a:r>
                <a:endParaRPr lang="en-US" altLang="en-US" sz="2800" baseline="-25000"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59760" name="Group 41">
                <a:extLst>
                  <a:ext uri="{FF2B5EF4-FFF2-40B4-BE49-F238E27FC236}">
                    <a16:creationId xmlns:a16="http://schemas.microsoft.com/office/drawing/2014/main" id="{F89DFA28-63DB-4307-8F61-A7C7ED3010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1" y="3258"/>
                <a:ext cx="556" cy="563"/>
                <a:chOff x="991" y="3258"/>
                <a:chExt cx="556" cy="563"/>
              </a:xfrm>
            </p:grpSpPr>
            <p:sp>
              <p:nvSpPr>
                <p:cNvPr id="392234" name="Text Box 42">
                  <a:extLst>
                    <a:ext uri="{FF2B5EF4-FFF2-40B4-BE49-F238E27FC236}">
                      <a16:creationId xmlns:a16="http://schemas.microsoft.com/office/drawing/2014/main" id="{78A249CC-2C5B-4FC8-9B55-2162CF9AAD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23" y="3258"/>
                  <a:ext cx="28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Rh</a:t>
                  </a:r>
                </a:p>
              </p:txBody>
            </p:sp>
            <p:sp>
              <p:nvSpPr>
                <p:cNvPr id="392235" name="Text Box 43">
                  <a:extLst>
                    <a:ext uri="{FF2B5EF4-FFF2-40B4-BE49-F238E27FC236}">
                      <a16:creationId xmlns:a16="http://schemas.microsoft.com/office/drawing/2014/main" id="{DA9C6185-0F0D-4353-86F7-074E7F5842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1" y="3590"/>
                  <a:ext cx="55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stepped</a:t>
                  </a:r>
                </a:p>
              </p:txBody>
            </p:sp>
          </p:grpSp>
        </p:grpSp>
        <p:grpSp>
          <p:nvGrpSpPr>
            <p:cNvPr id="159754" name="Group 44">
              <a:extLst>
                <a:ext uri="{FF2B5EF4-FFF2-40B4-BE49-F238E27FC236}">
                  <a16:creationId xmlns:a16="http://schemas.microsoft.com/office/drawing/2014/main" id="{2320C260-74AC-4986-8686-502CCCA81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349"/>
              <a:ext cx="1652" cy="563"/>
              <a:chOff x="280" y="3258"/>
              <a:chExt cx="1652" cy="563"/>
            </a:xfrm>
          </p:grpSpPr>
          <p:sp>
            <p:nvSpPr>
              <p:cNvPr id="392237" name="Text Box 45">
                <a:extLst>
                  <a:ext uri="{FF2B5EF4-FFF2-40B4-BE49-F238E27FC236}">
                    <a16:creationId xmlns:a16="http://schemas.microsoft.com/office/drawing/2014/main" id="{6FE131C2-B650-4EBA-9B0D-42F65157F9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" y="3375"/>
                <a:ext cx="1652" cy="3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3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 + H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  <a:sym typeface="Symbol" charset="2"/>
                  </a:rPr>
                  <a:t>  </a:t>
                </a:r>
                <a:r>
                  <a:rPr lang="en-GB" altLang="en-US" sz="2600">
                    <a:latin typeface="Times New Roman" charset="0"/>
                    <a:ea typeface="ＭＳ Ｐゴシック" charset="-128"/>
                  </a:rPr>
                  <a:t>CH</a:t>
                </a:r>
                <a:r>
                  <a:rPr lang="en-GB" altLang="en-US" sz="2600" baseline="-25000">
                    <a:latin typeface="Times New Roman" charset="0"/>
                    <a:ea typeface="ＭＳ Ｐゴシック" charset="-128"/>
                  </a:rPr>
                  <a:t>4</a:t>
                </a:r>
                <a:r>
                  <a:rPr lang="en-GB" altLang="en-US" sz="2800" baseline="-25000">
                    <a:latin typeface="Times New Roman" charset="0"/>
                    <a:ea typeface="ＭＳ Ｐゴシック" charset="-128"/>
                  </a:rPr>
                  <a:t> </a:t>
                </a:r>
                <a:endParaRPr lang="en-US" altLang="en-US" sz="2800" baseline="-25000"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59756" name="Group 46">
                <a:extLst>
                  <a:ext uri="{FF2B5EF4-FFF2-40B4-BE49-F238E27FC236}">
                    <a16:creationId xmlns:a16="http://schemas.microsoft.com/office/drawing/2014/main" id="{117911FA-2985-4849-ADE2-84EF9E6635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5" y="3258"/>
                <a:ext cx="508" cy="563"/>
                <a:chOff x="1015" y="3258"/>
                <a:chExt cx="508" cy="563"/>
              </a:xfrm>
            </p:grpSpPr>
            <p:sp>
              <p:nvSpPr>
                <p:cNvPr id="392239" name="Text Box 47">
                  <a:extLst>
                    <a:ext uri="{FF2B5EF4-FFF2-40B4-BE49-F238E27FC236}">
                      <a16:creationId xmlns:a16="http://schemas.microsoft.com/office/drawing/2014/main" id="{C84870CC-60FB-4A95-8D42-332891FC6E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23" y="3258"/>
                  <a:ext cx="28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Rh</a:t>
                  </a:r>
                </a:p>
              </p:txBody>
            </p:sp>
            <p:sp>
              <p:nvSpPr>
                <p:cNvPr id="392240" name="Text Box 48">
                  <a:extLst>
                    <a:ext uri="{FF2B5EF4-FFF2-40B4-BE49-F238E27FC236}">
                      <a16:creationId xmlns:a16="http://schemas.microsoft.com/office/drawing/2014/main" id="{290DF5C5-3694-49BA-9C29-E02AA419B9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5" y="3590"/>
                  <a:ext cx="50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altLang="en-US">
                      <a:solidFill>
                        <a:schemeClr val="accent2"/>
                      </a:solidFill>
                      <a:latin typeface="Times New Roman" charset="0"/>
                      <a:ea typeface="ＭＳ Ｐゴシック" charset="-128"/>
                    </a:rPr>
                    <a:t>kinked</a:t>
                  </a:r>
                </a:p>
              </p:txBody>
            </p:sp>
          </p:grpSp>
        </p:grpSp>
      </p:grpSp>
      <p:pic>
        <p:nvPicPr>
          <p:cNvPr id="159750" name="Picture 2" descr="Screen Shot 2014-04-06 at 14.35.28.png">
            <a:extLst>
              <a:ext uri="{FF2B5EF4-FFF2-40B4-BE49-F238E27FC236}">
                <a16:creationId xmlns:a16="http://schemas.microsoft.com/office/drawing/2014/main" id="{890FF5FC-EB6F-4B14-B53B-3AB5F4B88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51" name="Text Box 4">
            <a:extLst>
              <a:ext uri="{FF2B5EF4-FFF2-40B4-BE49-F238E27FC236}">
                <a16:creationId xmlns:a16="http://schemas.microsoft.com/office/drawing/2014/main" id="{4D773476-C8A2-4A1F-B938-A98650849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3500"/>
            <a:ext cx="360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Active Site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5" name="Oval 15">
            <a:extLst>
              <a:ext uri="{FF2B5EF4-FFF2-40B4-BE49-F238E27FC236}">
                <a16:creationId xmlns:a16="http://schemas.microsoft.com/office/drawing/2014/main" id="{C4F82265-19C2-464C-BD0B-EB2AA3BB6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1079500"/>
            <a:ext cx="339725" cy="3651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-128"/>
            </a:endParaRPr>
          </a:p>
        </p:txBody>
      </p:sp>
      <p:sp>
        <p:nvSpPr>
          <p:cNvPr id="399377" name="Oval 17">
            <a:extLst>
              <a:ext uri="{FF2B5EF4-FFF2-40B4-BE49-F238E27FC236}">
                <a16:creationId xmlns:a16="http://schemas.microsoft.com/office/drawing/2014/main" id="{D3013343-5517-438B-A1A5-276CBD95E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513" y="1012825"/>
            <a:ext cx="487362" cy="47942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altLang="en-US">
              <a:latin typeface="Times New Roman" charset="0"/>
              <a:ea typeface="ＭＳ Ｐゴシック" charset="-128"/>
            </a:endParaRPr>
          </a:p>
        </p:txBody>
      </p:sp>
      <p:grpSp>
        <p:nvGrpSpPr>
          <p:cNvPr id="160772" name="Group 1">
            <a:extLst>
              <a:ext uri="{FF2B5EF4-FFF2-40B4-BE49-F238E27FC236}">
                <a16:creationId xmlns:a16="http://schemas.microsoft.com/office/drawing/2014/main" id="{2514310C-A877-411F-910E-83A0C5EB3B8D}"/>
              </a:ext>
            </a:extLst>
          </p:cNvPr>
          <p:cNvGrpSpPr>
            <a:grpSpLocks/>
          </p:cNvGrpSpPr>
          <p:nvPr/>
        </p:nvGrpSpPr>
        <p:grpSpPr bwMode="auto">
          <a:xfrm>
            <a:off x="523875" y="1063625"/>
            <a:ext cx="4514850" cy="3886200"/>
            <a:chOff x="523875" y="1063327"/>
            <a:chExt cx="4514850" cy="3887093"/>
          </a:xfrm>
        </p:grpSpPr>
        <p:sp>
          <p:nvSpPr>
            <p:cNvPr id="399363" name="Line 3">
              <a:extLst>
                <a:ext uri="{FF2B5EF4-FFF2-40B4-BE49-F238E27FC236}">
                  <a16:creationId xmlns:a16="http://schemas.microsoft.com/office/drawing/2014/main" id="{ECFF4178-457A-44A3-9B6B-648C600BCE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6463" y="1700061"/>
              <a:ext cx="0" cy="2821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sm" len="lg"/>
              <a:tailEnd type="stealth" w="sm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64" name="Line 4">
              <a:extLst>
                <a:ext uri="{FF2B5EF4-FFF2-40B4-BE49-F238E27FC236}">
                  <a16:creationId xmlns:a16="http://schemas.microsoft.com/office/drawing/2014/main" id="{A0074BE5-1B0E-4928-9482-6D692AAEE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2338" y="1734994"/>
              <a:ext cx="2540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65" name="Text Box 5">
              <a:extLst>
                <a:ext uri="{FF2B5EF4-FFF2-40B4-BE49-F238E27FC236}">
                  <a16:creationId xmlns:a16="http://schemas.microsoft.com/office/drawing/2014/main" id="{A5528607-F0C8-4440-91D7-5F4704717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9550" y="2008107"/>
              <a:ext cx="847725" cy="368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 i="1">
                  <a:latin typeface="Times New Roman" charset="0"/>
                  <a:ea typeface="ＭＳ Ｐゴシック" charset="-128"/>
                </a:rPr>
                <a:t>E</a:t>
              </a:r>
              <a:r>
                <a:rPr lang="en-GB" altLang="en-US" i="1" baseline="30000">
                  <a:latin typeface="Times New Roman" charset="0"/>
                  <a:ea typeface="ＭＳ Ｐゴシック" charset="-128"/>
                </a:rPr>
                <a:t>TS</a:t>
              </a:r>
            </a:p>
          </p:txBody>
        </p:sp>
        <p:sp>
          <p:nvSpPr>
            <p:cNvPr id="399366" name="Line 6">
              <a:extLst>
                <a:ext uri="{FF2B5EF4-FFF2-40B4-BE49-F238E27FC236}">
                  <a16:creationId xmlns:a16="http://schemas.microsoft.com/office/drawing/2014/main" id="{AE59DFC2-0E0C-476D-BB40-52D0F6D8A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200" y="4227942"/>
              <a:ext cx="132873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67" name="Line 7">
              <a:extLst>
                <a:ext uri="{FF2B5EF4-FFF2-40B4-BE49-F238E27FC236}">
                  <a16:creationId xmlns:a16="http://schemas.microsoft.com/office/drawing/2014/main" id="{4A8A493D-903E-40E3-A595-4C1C9087BC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2814742"/>
              <a:ext cx="132873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68" name="Line 8">
              <a:extLst>
                <a:ext uri="{FF2B5EF4-FFF2-40B4-BE49-F238E27FC236}">
                  <a16:creationId xmlns:a16="http://schemas.microsoft.com/office/drawing/2014/main" id="{68225B8F-905E-474F-902E-9D7CDF0E0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7575" y="1704824"/>
              <a:ext cx="132715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69" name="Line 9">
              <a:extLst>
                <a:ext uri="{FF2B5EF4-FFF2-40B4-BE49-F238E27FC236}">
                  <a16:creationId xmlns:a16="http://schemas.microsoft.com/office/drawing/2014/main" id="{A3621DF9-D58E-4523-B20D-C176CFE99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1538" y="4609030"/>
              <a:ext cx="132873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70" name="Oval 10">
              <a:extLst>
                <a:ext uri="{FF2B5EF4-FFF2-40B4-BE49-F238E27FC236}">
                  <a16:creationId xmlns:a16="http://schemas.microsoft.com/office/drawing/2014/main" id="{7DE74CDD-F317-4020-A34A-578FCFBD1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3495936"/>
              <a:ext cx="339725" cy="36679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71" name="Text Box 11">
              <a:extLst>
                <a:ext uri="{FF2B5EF4-FFF2-40B4-BE49-F238E27FC236}">
                  <a16:creationId xmlns:a16="http://schemas.microsoft.com/office/drawing/2014/main" id="{6D5FD1BA-0077-4A14-B49C-B079C290F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5225" y="3537220"/>
              <a:ext cx="292100" cy="276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 sz="1200">
                  <a:latin typeface="Times New Roman" charset="0"/>
                  <a:ea typeface="ＭＳ Ｐゴシック" charset="-128"/>
                </a:rPr>
                <a:t>A</a:t>
              </a:r>
            </a:p>
          </p:txBody>
        </p:sp>
        <p:sp>
          <p:nvSpPr>
            <p:cNvPr id="399372" name="Oval 12">
              <a:extLst>
                <a:ext uri="{FF2B5EF4-FFF2-40B4-BE49-F238E27FC236}">
                  <a16:creationId xmlns:a16="http://schemas.microsoft.com/office/drawing/2014/main" id="{33DB12B9-DCE1-402A-90CE-CCBFE8816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213" y="3429246"/>
              <a:ext cx="487362" cy="47953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GB" altLang="en-US"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399373" name="Text Box 13">
              <a:extLst>
                <a:ext uri="{FF2B5EF4-FFF2-40B4-BE49-F238E27FC236}">
                  <a16:creationId xmlns:a16="http://schemas.microsoft.com/office/drawing/2014/main" id="{086388F6-29C8-4E7A-9A42-B3EF82AB6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238" y="3480057"/>
              <a:ext cx="338137" cy="3652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>
                  <a:latin typeface="Times New Roman" charset="0"/>
                  <a:ea typeface="ＭＳ Ｐゴシック" charset="-128"/>
                </a:rPr>
                <a:t>B</a:t>
              </a:r>
            </a:p>
          </p:txBody>
        </p:sp>
        <p:sp>
          <p:nvSpPr>
            <p:cNvPr id="399374" name="Line 14">
              <a:extLst>
                <a:ext uri="{FF2B5EF4-FFF2-40B4-BE49-F238E27FC236}">
                  <a16:creationId xmlns:a16="http://schemas.microsoft.com/office/drawing/2014/main" id="{12F69B2A-C612-4F0B-957B-72699C75C5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788" y="3688068"/>
              <a:ext cx="88900" cy="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none" w="sm" len="sm"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76" name="Text Box 16">
              <a:extLst>
                <a:ext uri="{FF2B5EF4-FFF2-40B4-BE49-F238E27FC236}">
                  <a16:creationId xmlns:a16="http://schemas.microsoft.com/office/drawing/2014/main" id="{A4B9E912-1BD2-49FD-AFC6-DDBD54723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050" y="1118903"/>
              <a:ext cx="293688" cy="2747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 sz="1200">
                  <a:latin typeface="Times New Roman" charset="0"/>
                  <a:ea typeface="ＭＳ Ｐゴシック" charset="-128"/>
                </a:rPr>
                <a:t>A</a:t>
              </a:r>
            </a:p>
          </p:txBody>
        </p:sp>
        <p:sp>
          <p:nvSpPr>
            <p:cNvPr id="399378" name="Text Box 18">
              <a:extLst>
                <a:ext uri="{FF2B5EF4-FFF2-40B4-BE49-F238E27FC236}">
                  <a16:creationId xmlns:a16="http://schemas.microsoft.com/office/drawing/2014/main" id="{62F71C5C-78D9-4E3A-8440-FC5FE4AAE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6713" y="1063327"/>
              <a:ext cx="338137" cy="368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>
                  <a:latin typeface="Times New Roman" charset="0"/>
                  <a:ea typeface="ＭＳ Ｐゴシック" charset="-128"/>
                </a:rPr>
                <a:t>B</a:t>
              </a:r>
            </a:p>
          </p:txBody>
        </p:sp>
        <p:sp>
          <p:nvSpPr>
            <p:cNvPr id="399379" name="Line 19">
              <a:extLst>
                <a:ext uri="{FF2B5EF4-FFF2-40B4-BE49-F238E27FC236}">
                  <a16:creationId xmlns:a16="http://schemas.microsoft.com/office/drawing/2014/main" id="{EA918BDD-DDFF-4355-AC16-6ED396514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400" y="2865554"/>
              <a:ext cx="0" cy="13195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sm" len="lg"/>
              <a:tailEnd type="stealth" w="sm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80" name="Line 20">
              <a:extLst>
                <a:ext uri="{FF2B5EF4-FFF2-40B4-BE49-F238E27FC236}">
                  <a16:creationId xmlns:a16="http://schemas.microsoft.com/office/drawing/2014/main" id="{CEC18C98-FBC4-4FB1-B4C9-4BF5813A60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9963" y="1746109"/>
              <a:ext cx="0" cy="23690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sm" len="lg"/>
              <a:tailEnd type="stealth" w="sm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81" name="Line 21">
              <a:extLst>
                <a:ext uri="{FF2B5EF4-FFF2-40B4-BE49-F238E27FC236}">
                  <a16:creationId xmlns:a16="http://schemas.microsoft.com/office/drawing/2014/main" id="{DF5E8CE7-B12E-4426-B75E-E2ADEE7462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100" y="1761988"/>
              <a:ext cx="0" cy="1032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sm" len="lg"/>
              <a:tailEnd type="stealth" w="sm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82" name="Line 22">
              <a:extLst>
                <a:ext uri="{FF2B5EF4-FFF2-40B4-BE49-F238E27FC236}">
                  <a16:creationId xmlns:a16="http://schemas.microsoft.com/office/drawing/2014/main" id="{F8A6B6C6-A0F0-4669-B46F-9F9302C30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7413" y="2892547"/>
              <a:ext cx="0" cy="1652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sm" len="lg"/>
              <a:tailEnd type="stealth" w="sm" len="lg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83" name="Oval 23">
              <a:extLst>
                <a:ext uri="{FF2B5EF4-FFF2-40B4-BE49-F238E27FC236}">
                  <a16:creationId xmlns:a16="http://schemas.microsoft.com/office/drawing/2014/main" id="{DAC7B353-C270-482E-B1EC-9893FF34D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127196"/>
              <a:ext cx="339725" cy="36520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84" name="Text Box 24">
              <a:extLst>
                <a:ext uri="{FF2B5EF4-FFF2-40B4-BE49-F238E27FC236}">
                  <a16:creationId xmlns:a16="http://schemas.microsoft.com/office/drawing/2014/main" id="{9FCD3956-BC97-414E-99BE-305F6359D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3950" y="2166894"/>
              <a:ext cx="292100" cy="2747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 sz="1200">
                  <a:latin typeface="Times New Roman" charset="0"/>
                  <a:ea typeface="ＭＳ Ｐゴシック" charset="-128"/>
                </a:rPr>
                <a:t>A</a:t>
              </a:r>
            </a:p>
          </p:txBody>
        </p:sp>
        <p:sp>
          <p:nvSpPr>
            <p:cNvPr id="399385" name="Oval 25">
              <a:extLst>
                <a:ext uri="{FF2B5EF4-FFF2-40B4-BE49-F238E27FC236}">
                  <a16:creationId xmlns:a16="http://schemas.microsoft.com/office/drawing/2014/main" id="{B8BEA2D7-6B64-4CC2-ABEA-FDFF174F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413" y="2060506"/>
              <a:ext cx="487362" cy="47953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GB" altLang="en-US"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399386" name="Text Box 26">
              <a:extLst>
                <a:ext uri="{FF2B5EF4-FFF2-40B4-BE49-F238E27FC236}">
                  <a16:creationId xmlns:a16="http://schemas.microsoft.com/office/drawing/2014/main" id="{D51E2CBB-96D2-4D07-8792-895D3BA366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438" y="2111318"/>
              <a:ext cx="334962" cy="3652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>
                  <a:latin typeface="Times New Roman" charset="0"/>
                  <a:ea typeface="ＭＳ Ｐゴシック" charset="-128"/>
                </a:rPr>
                <a:t>B</a:t>
              </a:r>
            </a:p>
          </p:txBody>
        </p:sp>
        <p:sp>
          <p:nvSpPr>
            <p:cNvPr id="399387" name="Line 27">
              <a:extLst>
                <a:ext uri="{FF2B5EF4-FFF2-40B4-BE49-F238E27FC236}">
                  <a16:creationId xmlns:a16="http://schemas.microsoft.com/office/drawing/2014/main" id="{1E65C2B1-8CA3-4933-B1D3-D61A55CDED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9988" y="2492405"/>
              <a:ext cx="87312" cy="28899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none" w="sm" len="sm"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88" name="Line 28">
              <a:extLst>
                <a:ext uri="{FF2B5EF4-FFF2-40B4-BE49-F238E27FC236}">
                  <a16:creationId xmlns:a16="http://schemas.microsoft.com/office/drawing/2014/main" id="{25F518B3-806D-4D3A-82E7-E44C96026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588" y="2568623"/>
              <a:ext cx="85725" cy="18578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89" name="Line 29">
              <a:extLst>
                <a:ext uri="{FF2B5EF4-FFF2-40B4-BE49-F238E27FC236}">
                  <a16:creationId xmlns:a16="http://schemas.microsoft.com/office/drawing/2014/main" id="{0F58496C-1D72-4A51-AA3D-F58844E134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6213" y="2332031"/>
              <a:ext cx="8255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prstDash val="sysDot"/>
              <a:round/>
              <a:headEnd type="none" w="sm" len="sm"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90" name="Oval 30">
              <a:extLst>
                <a:ext uri="{FF2B5EF4-FFF2-40B4-BE49-F238E27FC236}">
                  <a16:creationId xmlns:a16="http://schemas.microsoft.com/office/drawing/2014/main" id="{37030532-E5F9-442D-9134-211BE6E1A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975" y="4054864"/>
              <a:ext cx="339725" cy="36679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91" name="Text Box 31">
              <a:extLst>
                <a:ext uri="{FF2B5EF4-FFF2-40B4-BE49-F238E27FC236}">
                  <a16:creationId xmlns:a16="http://schemas.microsoft.com/office/drawing/2014/main" id="{3987A61F-0EEF-4928-A412-885A82FBBD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2200" y="4104089"/>
              <a:ext cx="293688" cy="2747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 sz="1200">
                  <a:latin typeface="Times New Roman" charset="0"/>
                  <a:ea typeface="ＭＳ Ｐゴシック" charset="-128"/>
                </a:rPr>
                <a:t>A</a:t>
              </a:r>
            </a:p>
          </p:txBody>
        </p:sp>
        <p:sp>
          <p:nvSpPr>
            <p:cNvPr id="399392" name="Oval 32">
              <a:extLst>
                <a:ext uri="{FF2B5EF4-FFF2-40B4-BE49-F238E27FC236}">
                  <a16:creationId xmlns:a16="http://schemas.microsoft.com/office/drawing/2014/main" id="{BFCD9A83-3935-4C30-B1C8-7F6969253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188" y="3950065"/>
              <a:ext cx="487362" cy="47953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GB" altLang="en-US"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399393" name="Text Box 33">
              <a:extLst>
                <a:ext uri="{FF2B5EF4-FFF2-40B4-BE49-F238E27FC236}">
                  <a16:creationId xmlns:a16="http://schemas.microsoft.com/office/drawing/2014/main" id="{B791D5CA-3E44-4EA7-88A1-CE7845D8D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0688" y="4010404"/>
              <a:ext cx="338137" cy="3652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>
                  <a:latin typeface="Times New Roman" charset="0"/>
                  <a:ea typeface="ＭＳ Ｐゴシック" charset="-128"/>
                </a:rPr>
                <a:t>B</a:t>
              </a:r>
            </a:p>
          </p:txBody>
        </p:sp>
        <p:sp>
          <p:nvSpPr>
            <p:cNvPr id="399394" name="Line 34">
              <a:extLst>
                <a:ext uri="{FF2B5EF4-FFF2-40B4-BE49-F238E27FC236}">
                  <a16:creationId xmlns:a16="http://schemas.microsoft.com/office/drawing/2014/main" id="{81DC6DF7-4BCD-4EB1-B8D7-AB634EFFB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9838" y="4434364"/>
              <a:ext cx="0" cy="12385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95" name="Line 35">
              <a:extLst>
                <a:ext uri="{FF2B5EF4-FFF2-40B4-BE49-F238E27FC236}">
                  <a16:creationId xmlns:a16="http://schemas.microsoft.com/office/drawing/2014/main" id="{E2D77A1E-9686-4760-8E67-3A4312C4F7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10075" y="4470885"/>
              <a:ext cx="3175" cy="12385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399396" name="Text Box 36">
              <a:extLst>
                <a:ext uri="{FF2B5EF4-FFF2-40B4-BE49-F238E27FC236}">
                  <a16:creationId xmlns:a16="http://schemas.microsoft.com/office/drawing/2014/main" id="{A1CD5184-21DE-4E27-8409-3CE814F9B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0575" y="3224411"/>
              <a:ext cx="1173163" cy="368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 i="1">
                  <a:latin typeface="Times New Roman" charset="0"/>
                  <a:ea typeface="ＭＳ Ｐゴシック" charset="-128"/>
                </a:rPr>
                <a:t>E</a:t>
              </a:r>
              <a:r>
                <a:rPr lang="en-GB" altLang="en-US" i="1" baseline="-25000">
                  <a:latin typeface="Times New Roman" charset="0"/>
                  <a:ea typeface="ＭＳ Ｐゴシック" charset="-128"/>
                </a:rPr>
                <a:t>a</a:t>
              </a:r>
              <a:r>
                <a:rPr lang="en-GB" altLang="en-US" i="1" baseline="30000">
                  <a:latin typeface="Times New Roman" charset="0"/>
                  <a:ea typeface="ＭＳ Ｐゴシック" charset="-128"/>
                </a:rPr>
                <a:t>dis</a:t>
              </a:r>
            </a:p>
          </p:txBody>
        </p:sp>
        <p:sp>
          <p:nvSpPr>
            <p:cNvPr id="399397" name="Text Box 37">
              <a:extLst>
                <a:ext uri="{FF2B5EF4-FFF2-40B4-BE49-F238E27FC236}">
                  <a16:creationId xmlns:a16="http://schemas.microsoft.com/office/drawing/2014/main" id="{C81795D7-1AFF-4B50-AF42-02D55E42D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575" y="3135491"/>
              <a:ext cx="1174750" cy="368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 i="1">
                  <a:latin typeface="Times New Roman" charset="0"/>
                  <a:ea typeface="ＭＳ Ｐゴシック" charset="-128"/>
                </a:rPr>
                <a:t>E</a:t>
              </a:r>
              <a:r>
                <a:rPr lang="en-GB" altLang="en-US" i="1" baseline="-25000">
                  <a:latin typeface="Times New Roman" charset="0"/>
                  <a:ea typeface="ＭＳ Ｐゴシック" charset="-128"/>
                </a:rPr>
                <a:t>a</a:t>
              </a:r>
              <a:r>
                <a:rPr lang="en-GB" altLang="en-US" i="1" baseline="30000">
                  <a:latin typeface="Times New Roman" charset="0"/>
                  <a:ea typeface="ＭＳ Ｐゴシック" charset="-128"/>
                </a:rPr>
                <a:t>as</a:t>
              </a:r>
            </a:p>
          </p:txBody>
        </p:sp>
        <p:sp>
          <p:nvSpPr>
            <p:cNvPr id="399398" name="Text Box 38">
              <a:extLst>
                <a:ext uri="{FF2B5EF4-FFF2-40B4-BE49-F238E27FC236}">
                  <a16:creationId xmlns:a16="http://schemas.microsoft.com/office/drawing/2014/main" id="{CAED193E-1249-4796-8BD2-ECB1ECD437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9213" y="4221591"/>
              <a:ext cx="388937" cy="3652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>
                  <a:latin typeface="Times New Roman" charset="0"/>
                  <a:ea typeface="ＭＳ Ｐゴシック" charset="-128"/>
                </a:rPr>
                <a:t>IS</a:t>
              </a:r>
            </a:p>
          </p:txBody>
        </p:sp>
        <p:sp>
          <p:nvSpPr>
            <p:cNvPr id="399399" name="Text Box 39">
              <a:extLst>
                <a:ext uri="{FF2B5EF4-FFF2-40B4-BE49-F238E27FC236}">
                  <a16:creationId xmlns:a16="http://schemas.microsoft.com/office/drawing/2014/main" id="{04895808-3D44-48D5-B81E-511F669D86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0638" y="4585211"/>
              <a:ext cx="438150" cy="3652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>
                  <a:latin typeface="Times New Roman" charset="0"/>
                  <a:ea typeface="ＭＳ Ｐゴシック" charset="-128"/>
                </a:rPr>
                <a:t>FS</a:t>
              </a:r>
            </a:p>
          </p:txBody>
        </p:sp>
        <p:sp>
          <p:nvSpPr>
            <p:cNvPr id="399400" name="Text Box 40">
              <a:extLst>
                <a:ext uri="{FF2B5EF4-FFF2-40B4-BE49-F238E27FC236}">
                  <a16:creationId xmlns:a16="http://schemas.microsoft.com/office/drawing/2014/main" id="{A154AF6D-E018-468B-A4AB-3A92213EF4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7925" y="2397133"/>
              <a:ext cx="452438" cy="3652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>
                  <a:latin typeface="Times New Roman" charset="0"/>
                  <a:ea typeface="ＭＳ Ｐゴシック" charset="-128"/>
                </a:rPr>
                <a:t>TS</a:t>
              </a:r>
            </a:p>
          </p:txBody>
        </p:sp>
        <p:sp>
          <p:nvSpPr>
            <p:cNvPr id="399401" name="Text Box 41">
              <a:extLst>
                <a:ext uri="{FF2B5EF4-FFF2-40B4-BE49-F238E27FC236}">
                  <a16:creationId xmlns:a16="http://schemas.microsoft.com/office/drawing/2014/main" id="{23130EB1-A1AE-4DA6-8DE9-DD96D804E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875" y="2638489"/>
              <a:ext cx="1173163" cy="368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 i="1">
                  <a:latin typeface="Times New Roman" charset="0"/>
                  <a:ea typeface="ＭＳ Ｐゴシック" charset="-128"/>
                </a:rPr>
                <a:t>E</a:t>
              </a:r>
              <a:r>
                <a:rPr lang="en-GB" altLang="en-US" i="1" baseline="-25000">
                  <a:latin typeface="Times New Roman" charset="0"/>
                  <a:ea typeface="ＭＳ Ｐゴシック" charset="-128"/>
                </a:rPr>
                <a:t>g</a:t>
              </a:r>
              <a:r>
                <a:rPr lang="en-GB" altLang="en-US" i="1" baseline="30000">
                  <a:latin typeface="Times New Roman" charset="0"/>
                  <a:ea typeface="ＭＳ Ｐゴシック" charset="-128"/>
                </a:rPr>
                <a:t>bond</a:t>
              </a:r>
            </a:p>
          </p:txBody>
        </p:sp>
        <p:sp>
          <p:nvSpPr>
            <p:cNvPr id="399402" name="Text Box 42">
              <a:extLst>
                <a:ext uri="{FF2B5EF4-FFF2-40B4-BE49-F238E27FC236}">
                  <a16:creationId xmlns:a16="http://schemas.microsoft.com/office/drawing/2014/main" id="{90841B27-6DA2-4C07-9AEE-6C547DF2AA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6600" y="2827445"/>
              <a:ext cx="492125" cy="365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 i="1">
                  <a:latin typeface="Times New Roman" charset="0"/>
                  <a:ea typeface="ＭＳ Ｐゴシック" charset="-128"/>
                </a:rPr>
                <a:t>E</a:t>
              </a:r>
              <a:r>
                <a:rPr lang="en-GB" altLang="en-US" i="1" baseline="30000">
                  <a:latin typeface="Times New Roman" charset="0"/>
                  <a:ea typeface="ＭＳ Ｐゴシック" charset="-128"/>
                </a:rPr>
                <a:t>FS</a:t>
              </a:r>
            </a:p>
          </p:txBody>
        </p:sp>
        <p:grpSp>
          <p:nvGrpSpPr>
            <p:cNvPr id="160821" name="Group 43">
              <a:extLst>
                <a:ext uri="{FF2B5EF4-FFF2-40B4-BE49-F238E27FC236}">
                  <a16:creationId xmlns:a16="http://schemas.microsoft.com/office/drawing/2014/main" id="{9530B9A3-942E-400E-99AB-01713B6F4B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200" y="1789708"/>
              <a:ext cx="1239838" cy="2366962"/>
              <a:chOff x="608" y="1235"/>
              <a:chExt cx="781" cy="1491"/>
            </a:xfrm>
          </p:grpSpPr>
          <p:sp>
            <p:nvSpPr>
              <p:cNvPr id="399404" name="Line 44">
                <a:extLst>
                  <a:ext uri="{FF2B5EF4-FFF2-40B4-BE49-F238E27FC236}">
                    <a16:creationId xmlns:a16="http://schemas.microsoft.com/office/drawing/2014/main" id="{4DA2737E-1962-4A07-A00A-A1466AB5D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8" y="1242"/>
                <a:ext cx="0" cy="505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399405" name="Line 45">
                <a:extLst>
                  <a:ext uri="{FF2B5EF4-FFF2-40B4-BE49-F238E27FC236}">
                    <a16:creationId xmlns:a16="http://schemas.microsoft.com/office/drawing/2014/main" id="{D657787D-310B-40D1-8990-59D2C061D6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8" y="2010"/>
                <a:ext cx="6" cy="68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399406" name="Line 46">
                <a:extLst>
                  <a:ext uri="{FF2B5EF4-FFF2-40B4-BE49-F238E27FC236}">
                    <a16:creationId xmlns:a16="http://schemas.microsoft.com/office/drawing/2014/main" id="{AF416EB9-DE93-4951-B00A-81F91A6CE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2" y="1235"/>
                <a:ext cx="7" cy="60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399407" name="Line 47">
                <a:extLst>
                  <a:ext uri="{FF2B5EF4-FFF2-40B4-BE49-F238E27FC236}">
                    <a16:creationId xmlns:a16="http://schemas.microsoft.com/office/drawing/2014/main" id="{D1E32230-B40A-4679-8C58-179806D90F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6" y="1926"/>
                <a:ext cx="7" cy="80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60822" name="Group 48">
              <a:extLst>
                <a:ext uri="{FF2B5EF4-FFF2-40B4-BE49-F238E27FC236}">
                  <a16:creationId xmlns:a16="http://schemas.microsoft.com/office/drawing/2014/main" id="{95690172-BFCA-4B13-9689-966460C44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7275" y="1759545"/>
              <a:ext cx="2387600" cy="2763838"/>
              <a:chOff x="1466" y="1216"/>
              <a:chExt cx="1504" cy="1741"/>
            </a:xfrm>
          </p:grpSpPr>
          <p:sp>
            <p:nvSpPr>
              <p:cNvPr id="399409" name="Line 49">
                <a:extLst>
                  <a:ext uri="{FF2B5EF4-FFF2-40B4-BE49-F238E27FC236}">
                    <a16:creationId xmlns:a16="http://schemas.microsoft.com/office/drawing/2014/main" id="{750C3813-6F2F-4A46-B8AC-7A455BD44E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7" y="1939"/>
                <a:ext cx="0" cy="1005"/>
              </a:xfrm>
              <a:prstGeom prst="line">
                <a:avLst/>
              </a:prstGeom>
              <a:noFill/>
              <a:ln w="38100">
                <a:solidFill>
                  <a:srgbClr val="0000CA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399410" name="Line 50">
                <a:extLst>
                  <a:ext uri="{FF2B5EF4-FFF2-40B4-BE49-F238E27FC236}">
                    <a16:creationId xmlns:a16="http://schemas.microsoft.com/office/drawing/2014/main" id="{E76F257F-F7BF-4636-9809-423520864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0" y="1216"/>
                <a:ext cx="0" cy="653"/>
              </a:xfrm>
              <a:prstGeom prst="line">
                <a:avLst/>
              </a:prstGeom>
              <a:noFill/>
              <a:ln w="38100">
                <a:solidFill>
                  <a:srgbClr val="0000CA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399411" name="Line 51">
                <a:extLst>
                  <a:ext uri="{FF2B5EF4-FFF2-40B4-BE49-F238E27FC236}">
                    <a16:creationId xmlns:a16="http://schemas.microsoft.com/office/drawing/2014/main" id="{6AD3A6F8-56D2-4984-8C5E-D666EC348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0" y="2138"/>
                <a:ext cx="0" cy="819"/>
              </a:xfrm>
              <a:prstGeom prst="line">
                <a:avLst/>
              </a:prstGeom>
              <a:noFill/>
              <a:ln w="38100">
                <a:solidFill>
                  <a:srgbClr val="0000CA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399412" name="Line 52">
                <a:extLst>
                  <a:ext uri="{FF2B5EF4-FFF2-40B4-BE49-F238E27FC236}">
                    <a16:creationId xmlns:a16="http://schemas.microsoft.com/office/drawing/2014/main" id="{DE9CFCB5-C0F1-4570-BBB4-253B1F725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6" y="1224"/>
                <a:ext cx="0" cy="608"/>
              </a:xfrm>
              <a:prstGeom prst="line">
                <a:avLst/>
              </a:prstGeom>
              <a:noFill/>
              <a:ln w="38100">
                <a:solidFill>
                  <a:srgbClr val="0000CA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60823" name="Group 53">
              <a:extLst>
                <a:ext uri="{FF2B5EF4-FFF2-40B4-BE49-F238E27FC236}">
                  <a16:creationId xmlns:a16="http://schemas.microsoft.com/office/drawing/2014/main" id="{37FCE5C1-BDC8-4B0D-9D1D-D3D483A87C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5838" y="1769070"/>
              <a:ext cx="2459037" cy="2743200"/>
              <a:chOff x="1421" y="1222"/>
              <a:chExt cx="1549" cy="1728"/>
            </a:xfrm>
          </p:grpSpPr>
          <p:sp>
            <p:nvSpPr>
              <p:cNvPr id="399414" name="Line 54">
                <a:extLst>
                  <a:ext uri="{FF2B5EF4-FFF2-40B4-BE49-F238E27FC236}">
                    <a16:creationId xmlns:a16="http://schemas.microsoft.com/office/drawing/2014/main" id="{9EF0ECE6-1F66-4B58-9435-5E8675F440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0" y="1222"/>
                <a:ext cx="0" cy="653"/>
              </a:xfrm>
              <a:prstGeom prst="line">
                <a:avLst/>
              </a:prstGeom>
              <a:noFill/>
              <a:ln w="38100">
                <a:solidFill>
                  <a:srgbClr val="00FF99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399415" name="Line 55">
                <a:extLst>
                  <a:ext uri="{FF2B5EF4-FFF2-40B4-BE49-F238E27FC236}">
                    <a16:creationId xmlns:a16="http://schemas.microsoft.com/office/drawing/2014/main" id="{A8675C55-15B4-45F3-A013-4D1C544C42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0" y="2131"/>
                <a:ext cx="0" cy="819"/>
              </a:xfrm>
              <a:prstGeom prst="line">
                <a:avLst/>
              </a:prstGeom>
              <a:noFill/>
              <a:ln w="38100">
                <a:solidFill>
                  <a:srgbClr val="00FF99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399416" name="Line 56">
                <a:extLst>
                  <a:ext uri="{FF2B5EF4-FFF2-40B4-BE49-F238E27FC236}">
                    <a16:creationId xmlns:a16="http://schemas.microsoft.com/office/drawing/2014/main" id="{5850CBAB-5DFB-4833-B762-2F84E7F26C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" y="1242"/>
                <a:ext cx="0" cy="595"/>
              </a:xfrm>
              <a:prstGeom prst="line">
                <a:avLst/>
              </a:prstGeom>
              <a:noFill/>
              <a:ln w="38100">
                <a:solidFill>
                  <a:srgbClr val="00FF99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latin typeface="Arial" charset="0"/>
                  <a:ea typeface="ＭＳ Ｐゴシック" charset="-128"/>
                </a:endParaRPr>
              </a:p>
            </p:txBody>
          </p:sp>
        </p:grpSp>
      </p:grpSp>
      <p:grpSp>
        <p:nvGrpSpPr>
          <p:cNvPr id="399417" name="Group 57">
            <a:extLst>
              <a:ext uri="{FF2B5EF4-FFF2-40B4-BE49-F238E27FC236}">
                <a16:creationId xmlns:a16="http://schemas.microsoft.com/office/drawing/2014/main" id="{3574BB0B-6977-4C7A-807F-6722D17EC437}"/>
              </a:ext>
            </a:extLst>
          </p:cNvPr>
          <p:cNvGrpSpPr>
            <a:grpSpLocks/>
          </p:cNvGrpSpPr>
          <p:nvPr/>
        </p:nvGrpSpPr>
        <p:grpSpPr bwMode="auto">
          <a:xfrm>
            <a:off x="1728788" y="5013325"/>
            <a:ext cx="5975350" cy="1317625"/>
            <a:chOff x="1089" y="3035"/>
            <a:chExt cx="3764" cy="830"/>
          </a:xfrm>
        </p:grpSpPr>
        <p:sp>
          <p:nvSpPr>
            <p:cNvPr id="399418" name="Text Box 58">
              <a:extLst>
                <a:ext uri="{FF2B5EF4-FFF2-40B4-BE49-F238E27FC236}">
                  <a16:creationId xmlns:a16="http://schemas.microsoft.com/office/drawing/2014/main" id="{FE18078E-16C5-4B89-AB37-E6CC260E3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3035"/>
              <a:ext cx="3278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GB" altLang="en-US" sz="2800" i="1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</a:t>
              </a:r>
              <a:r>
                <a:rPr lang="en-GB" altLang="en-US" sz="2800" i="1" baseline="-30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lang="en-GB" altLang="en-US" sz="2800" i="1" baseline="30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dis</a:t>
              </a:r>
              <a:r>
                <a:rPr lang="en-GB" altLang="en-US" sz="2800" i="1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=E</a:t>
              </a:r>
              <a:r>
                <a:rPr lang="en-GB" altLang="en-US" sz="2800" i="1" baseline="-30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g</a:t>
              </a:r>
              <a:r>
                <a:rPr lang="en-GB" altLang="en-US" sz="2800" i="1" baseline="30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bond</a:t>
              </a:r>
              <a:r>
                <a:rPr lang="en-GB" altLang="en-US" sz="2800" i="1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– (E</a:t>
              </a:r>
              <a:r>
                <a:rPr lang="en-GB" altLang="en-US" sz="2800" i="1" baseline="-25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lang="en-GB" altLang="en-US" sz="2800" i="1" baseline="30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TS </a:t>
              </a:r>
              <a:r>
                <a:rPr lang="en-GB" altLang="en-US" sz="2800" i="1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+E</a:t>
              </a:r>
              <a:r>
                <a:rPr lang="en-GB" altLang="en-US" sz="2800" i="1" baseline="-25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</a:t>
              </a:r>
              <a:r>
                <a:rPr lang="en-GB" altLang="en-US" sz="2800" i="1" baseline="30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TS </a:t>
              </a:r>
              <a:r>
                <a:rPr lang="en-GB" altLang="en-US" sz="2800" i="1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)+ E</a:t>
              </a:r>
              <a:r>
                <a:rPr lang="en-GB" altLang="en-US" sz="2800" i="1" baseline="-25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int</a:t>
              </a:r>
              <a:r>
                <a:rPr lang="en-GB" altLang="en-US" sz="2800" i="1" baseline="30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TS</a:t>
              </a:r>
            </a:p>
          </p:txBody>
        </p:sp>
        <p:sp>
          <p:nvSpPr>
            <p:cNvPr id="399419" name="Text Box 59">
              <a:extLst>
                <a:ext uri="{FF2B5EF4-FFF2-40B4-BE49-F238E27FC236}">
                  <a16:creationId xmlns:a16="http://schemas.microsoft.com/office/drawing/2014/main" id="{64ABD4B0-D895-4EEC-890D-62C29CB34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3538"/>
              <a:ext cx="3764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GB" altLang="en-US" sz="2800" i="1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</a:t>
              </a:r>
              <a:r>
                <a:rPr lang="en-GB" altLang="en-US" sz="2800" i="1" baseline="-30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lang="en-GB" altLang="en-US" sz="2800" i="1" baseline="30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as</a:t>
              </a:r>
              <a:r>
                <a:rPr lang="en-GB" altLang="en-US" sz="2800" i="1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E</a:t>
              </a:r>
              <a:r>
                <a:rPr lang="en-GB" altLang="en-US" sz="2800" i="1" baseline="-25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lang="en-GB" altLang="en-US" sz="2800" i="1" baseline="30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FS </a:t>
              </a:r>
              <a:r>
                <a:rPr lang="en-GB" altLang="en-US" sz="2800" i="1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+</a:t>
              </a:r>
              <a:r>
                <a:rPr lang="en-GB" altLang="en-US" sz="2800" i="1" baseline="30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GB" altLang="en-US" sz="2800" i="1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</a:t>
              </a:r>
              <a:r>
                <a:rPr lang="en-GB" altLang="en-US" sz="2800" i="1" baseline="-25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</a:t>
              </a:r>
              <a:r>
                <a:rPr lang="en-GB" altLang="en-US" sz="2800" i="1" baseline="30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FS </a:t>
              </a:r>
              <a:r>
                <a:rPr lang="en-GB" altLang="en-US" sz="2800" i="1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– (E</a:t>
              </a:r>
              <a:r>
                <a:rPr lang="en-GB" altLang="en-US" sz="2800" i="1" baseline="-25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lang="en-GB" altLang="en-US" sz="2800" i="1" baseline="30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TS </a:t>
              </a:r>
              <a:r>
                <a:rPr lang="en-GB" altLang="en-US" sz="2800" i="1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+E</a:t>
              </a:r>
              <a:r>
                <a:rPr lang="en-GB" altLang="en-US" sz="2800" i="1" baseline="-25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</a:t>
              </a:r>
              <a:r>
                <a:rPr lang="en-GB" altLang="en-US" sz="2800" i="1" baseline="30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TS </a:t>
              </a:r>
              <a:r>
                <a:rPr lang="en-GB" altLang="en-US" sz="2800" i="1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)+ E</a:t>
              </a:r>
              <a:r>
                <a:rPr lang="en-GB" altLang="en-US" sz="2800" i="1" baseline="-25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int</a:t>
              </a:r>
              <a:r>
                <a:rPr lang="en-GB" altLang="en-US" sz="2800" i="1" baseline="30000">
                  <a:solidFill>
                    <a:srgbClr val="0000CA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TS</a:t>
              </a:r>
              <a:r>
                <a:rPr lang="en-GB" altLang="en-US" sz="2800" i="1" baseline="30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</p:grpSp>
      <p:grpSp>
        <p:nvGrpSpPr>
          <p:cNvPr id="399420" name="Group 60">
            <a:extLst>
              <a:ext uri="{FF2B5EF4-FFF2-40B4-BE49-F238E27FC236}">
                <a16:creationId xmlns:a16="http://schemas.microsoft.com/office/drawing/2014/main" id="{D71B7838-8C63-4FC4-8250-4F0DB622901A}"/>
              </a:ext>
            </a:extLst>
          </p:cNvPr>
          <p:cNvGrpSpPr>
            <a:grpSpLocks/>
          </p:cNvGrpSpPr>
          <p:nvPr/>
        </p:nvGrpSpPr>
        <p:grpSpPr bwMode="auto">
          <a:xfrm>
            <a:off x="5719763" y="2633663"/>
            <a:ext cx="2322512" cy="958850"/>
            <a:chOff x="3603" y="1484"/>
            <a:chExt cx="1463" cy="604"/>
          </a:xfrm>
        </p:grpSpPr>
        <p:graphicFrame>
          <p:nvGraphicFramePr>
            <p:cNvPr id="160779" name="Object 61">
              <a:extLst>
                <a:ext uri="{FF2B5EF4-FFF2-40B4-BE49-F238E27FC236}">
                  <a16:creationId xmlns:a16="http://schemas.microsoft.com/office/drawing/2014/main" id="{F869BCE0-605C-46D7-B3E9-824B1812DE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3" y="1484"/>
            <a:ext cx="1463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97" name="Equation" r:id="rId3" imgW="26546175" imgH="4391025" progId="Equation.3">
                    <p:embed/>
                  </p:oleObj>
                </mc:Choice>
                <mc:Fallback>
                  <p:oleObj name="Equation" r:id="rId3" imgW="26546175" imgH="4391025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3" y="1484"/>
                          <a:ext cx="1463" cy="243"/>
                        </a:xfrm>
                        <a:prstGeom prst="rect">
                          <a:avLst/>
                        </a:prstGeom>
                        <a:solidFill>
                          <a:schemeClr val="folHlink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0780" name="Object 62">
              <a:extLst>
                <a:ext uri="{FF2B5EF4-FFF2-40B4-BE49-F238E27FC236}">
                  <a16:creationId xmlns:a16="http://schemas.microsoft.com/office/drawing/2014/main" id="{51E38E3E-759D-49DB-8569-22387BA824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2" y="1858"/>
            <a:ext cx="1152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98" name="Equation" r:id="rId5" imgW="20850225" imgH="4171950" progId="Equation.3">
                    <p:embed/>
                  </p:oleObj>
                </mc:Choice>
                <mc:Fallback>
                  <p:oleObj name="Equation" r:id="rId5" imgW="20850225" imgH="417195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2" y="1858"/>
                          <a:ext cx="1152" cy="230"/>
                        </a:xfrm>
                        <a:prstGeom prst="rect">
                          <a:avLst/>
                        </a:prstGeom>
                        <a:solidFill>
                          <a:schemeClr val="folHlink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423" name="Text Box 63">
            <a:extLst>
              <a:ext uri="{FF2B5EF4-FFF2-40B4-BE49-F238E27FC236}">
                <a16:creationId xmlns:a16="http://schemas.microsoft.com/office/drawing/2014/main" id="{F9B9D48A-B873-423A-AAF3-84F64EF23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3743325"/>
            <a:ext cx="3249612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GB" altLang="en-US" sz="2800" i="1">
                <a:solidFill>
                  <a:srgbClr val="0000CA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GB" altLang="en-US" sz="2800" i="1" baseline="-30000">
                <a:solidFill>
                  <a:srgbClr val="0000CA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GB" altLang="en-US" sz="2800" i="1" baseline="30000">
                <a:solidFill>
                  <a:srgbClr val="0000CA"/>
                </a:solidFill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lang="en-GB" altLang="en-US" sz="2800" i="1">
                <a:solidFill>
                  <a:srgbClr val="0000CA"/>
                </a:solidFill>
                <a:latin typeface="Times New Roman" charset="0"/>
                <a:ea typeface="Times New Roman" charset="0"/>
                <a:cs typeface="Times New Roman" charset="0"/>
              </a:rPr>
              <a:t>= E</a:t>
            </a:r>
            <a:r>
              <a:rPr lang="en-GB" altLang="en-US" sz="2800" i="1" baseline="-25000">
                <a:solidFill>
                  <a:srgbClr val="0000CA"/>
                </a:solidFill>
                <a:latin typeface="Times New Roman" charset="0"/>
                <a:ea typeface="Times New Roman" charset="0"/>
                <a:cs typeface="Times New Roman" charset="0"/>
              </a:rPr>
              <a:t>A+B</a:t>
            </a:r>
            <a:r>
              <a:rPr lang="en-GB" altLang="en-US" sz="2800" i="1" baseline="30000">
                <a:solidFill>
                  <a:srgbClr val="0000CA"/>
                </a:solidFill>
                <a:latin typeface="Times New Roman" charset="0"/>
                <a:ea typeface="Times New Roman" charset="0"/>
                <a:cs typeface="Times New Roman" charset="0"/>
              </a:rPr>
              <a:t>FS</a:t>
            </a:r>
            <a:r>
              <a:rPr lang="en-GB" altLang="en-US" sz="2800" i="1">
                <a:solidFill>
                  <a:srgbClr val="0000CA"/>
                </a:solidFill>
                <a:latin typeface="Times New Roman" charset="0"/>
                <a:ea typeface="Times New Roman" charset="0"/>
                <a:cs typeface="Times New Roman" charset="0"/>
              </a:rPr>
              <a:t>– E</a:t>
            </a:r>
            <a:r>
              <a:rPr lang="en-GB" altLang="en-US" sz="2800" i="1" baseline="-25000">
                <a:solidFill>
                  <a:srgbClr val="0000CA"/>
                </a:solidFill>
                <a:latin typeface="Times New Roman" charset="0"/>
                <a:ea typeface="Times New Roman" charset="0"/>
                <a:cs typeface="Times New Roman" charset="0"/>
              </a:rPr>
              <a:t>A+B</a:t>
            </a:r>
            <a:r>
              <a:rPr lang="en-GB" altLang="en-US" sz="2800" i="1" baseline="30000">
                <a:solidFill>
                  <a:srgbClr val="0000CA"/>
                </a:solidFill>
                <a:latin typeface="Times New Roman" charset="0"/>
                <a:ea typeface="Times New Roman" charset="0"/>
                <a:cs typeface="Times New Roman" charset="0"/>
              </a:rPr>
              <a:t>TS</a:t>
            </a:r>
            <a:r>
              <a:rPr lang="en-GB" altLang="en-US" sz="2000" baseline="30000">
                <a:solidFill>
                  <a:srgbClr val="0000CA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GB" altLang="en-US" sz="2000">
              <a:solidFill>
                <a:srgbClr val="0000CA"/>
              </a:solidFill>
              <a:latin typeface="Times New Roman" charset="0"/>
              <a:ea typeface="ＭＳ Ｐゴシック" charset="-128"/>
            </a:endParaRPr>
          </a:p>
        </p:txBody>
      </p:sp>
      <p:sp>
        <p:nvSpPr>
          <p:cNvPr id="399424" name="Text Box 64">
            <a:extLst>
              <a:ext uri="{FF2B5EF4-FFF2-40B4-BE49-F238E27FC236}">
                <a16:creationId xmlns:a16="http://schemas.microsoft.com/office/drawing/2014/main" id="{4E15EDA1-F204-43D5-B6D7-AC0BE65AB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188" y="1916113"/>
            <a:ext cx="3240087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GB" altLang="en-US" sz="2800" i="1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GB" altLang="en-US" sz="2800" i="1" baseline="-300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GB" altLang="en-US" sz="2800" i="1" baseline="300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</a:rPr>
              <a:t>dis</a:t>
            </a:r>
            <a:r>
              <a:rPr lang="en-GB" altLang="en-US" sz="2800" i="1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</a:rPr>
              <a:t> =E</a:t>
            </a:r>
            <a:r>
              <a:rPr lang="en-GB" altLang="en-US" sz="2800" i="1" baseline="-300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GB" altLang="en-US" sz="2800" i="1" baseline="300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</a:rPr>
              <a:t>bond</a:t>
            </a:r>
            <a:r>
              <a:rPr lang="en-GB" altLang="en-US" sz="2800" i="1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</a:rPr>
              <a:t> – E</a:t>
            </a:r>
            <a:r>
              <a:rPr lang="en-GB" altLang="en-US" sz="2800" i="1" baseline="-250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</a:rPr>
              <a:t>A+B</a:t>
            </a:r>
            <a:r>
              <a:rPr lang="en-GB" altLang="en-US" sz="2800" i="1" baseline="300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</a:rPr>
              <a:t>TS</a:t>
            </a:r>
            <a:endParaRPr lang="en-GB" altLang="en-US" sz="2800">
              <a:solidFill>
                <a:srgbClr val="FF3300"/>
              </a:solidFill>
              <a:latin typeface="Times New Roman" charset="0"/>
              <a:ea typeface="ＭＳ Ｐゴシック" charset="-128"/>
            </a:endParaRPr>
          </a:p>
        </p:txBody>
      </p:sp>
      <p:pic>
        <p:nvPicPr>
          <p:cNvPr id="160777" name="Picture 2" descr="Screen Shot 2014-04-06 at 14.35.28.png">
            <a:extLst>
              <a:ext uri="{FF2B5EF4-FFF2-40B4-BE49-F238E27FC236}">
                <a16:creationId xmlns:a16="http://schemas.microsoft.com/office/drawing/2014/main" id="{A3B43AA8-8DB7-4CB4-BEB1-77C278A96F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8" name="Text Box 4">
            <a:extLst>
              <a:ext uri="{FF2B5EF4-FFF2-40B4-BE49-F238E27FC236}">
                <a16:creationId xmlns:a16="http://schemas.microsoft.com/office/drawing/2014/main" id="{A070A955-F127-4C01-B58E-5023C7B87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3500"/>
            <a:ext cx="360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Active 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9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2">
            <a:extLst>
              <a:ext uri="{FF2B5EF4-FFF2-40B4-BE49-F238E27FC236}">
                <a16:creationId xmlns:a16="http://schemas.microsoft.com/office/drawing/2014/main" id="{6E708640-3AD1-4B67-8DC5-DB49679B7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981075"/>
            <a:ext cx="79327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latin typeface="Times New Roman" panose="02020603050405020304" pitchFamily="18" charset="0"/>
              </a:rPr>
              <a:t>The relationship between the valency and the location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latin typeface="Times New Roman" panose="02020603050405020304" pitchFamily="18" charset="0"/>
              </a:rPr>
              <a:t>of the transition state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582659" name="Group 3">
            <a:extLst>
              <a:ext uri="{FF2B5EF4-FFF2-40B4-BE49-F238E27FC236}">
                <a16:creationId xmlns:a16="http://schemas.microsoft.com/office/drawing/2014/main" id="{DF6AC7B5-0699-42CA-859B-8964918A63F0}"/>
              </a:ext>
            </a:extLst>
          </p:cNvPr>
          <p:cNvGraphicFramePr>
            <a:graphicFrameLocks noGrp="1"/>
          </p:cNvGraphicFramePr>
          <p:nvPr/>
        </p:nvGraphicFramePr>
        <p:xfrm>
          <a:off x="2746375" y="2784475"/>
          <a:ext cx="3992562" cy="2141539"/>
        </p:xfrm>
        <a:graphic>
          <a:graphicData uri="http://schemas.openxmlformats.org/drawingml/2006/table">
            <a:tbl>
              <a:tblPr/>
              <a:tblGrid>
                <a:gridCol w="133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4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C(4)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N(3)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O(2)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CH(3)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NH(2)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OH(1)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12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</a:t>
                      </a:r>
                      <a:r>
                        <a:rPr kumimoji="0" lang="en-GB" alt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(2)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NH</a:t>
                      </a:r>
                      <a:r>
                        <a:rPr kumimoji="0" lang="en-GB" alt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(1)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</a:t>
                      </a:r>
                      <a:r>
                        <a:rPr kumimoji="0" lang="en-GB" alt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(1)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1817" name="Text Box 25">
            <a:extLst>
              <a:ext uri="{FF2B5EF4-FFF2-40B4-BE49-F238E27FC236}">
                <a16:creationId xmlns:a16="http://schemas.microsoft.com/office/drawing/2014/main" id="{4EE59234-C256-495F-A517-43F2F2DA3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2125663"/>
            <a:ext cx="2441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Valency decreases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1818" name="Line 26">
            <a:extLst>
              <a:ext uri="{FF2B5EF4-FFF2-40B4-BE49-F238E27FC236}">
                <a16:creationId xmlns:a16="http://schemas.microsoft.com/office/drawing/2014/main" id="{EA95F4DB-8791-40B5-9C53-173968FE1D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7638" y="2374900"/>
            <a:ext cx="138906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819" name="Text Box 27">
            <a:extLst>
              <a:ext uri="{FF2B5EF4-FFF2-40B4-BE49-F238E27FC236}">
                <a16:creationId xmlns:a16="http://schemas.microsoft.com/office/drawing/2014/main" id="{692049C9-DB64-4268-869E-888B3CE8C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025" y="5059363"/>
            <a:ext cx="2613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CN of TS decreases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1820" name="Line 28">
            <a:extLst>
              <a:ext uri="{FF2B5EF4-FFF2-40B4-BE49-F238E27FC236}">
                <a16:creationId xmlns:a16="http://schemas.microsoft.com/office/drawing/2014/main" id="{E899D623-0D9F-4540-86CC-7E797F4D34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2263" y="5308600"/>
            <a:ext cx="138906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821" name="Text Box 29">
            <a:extLst>
              <a:ext uri="{FF2B5EF4-FFF2-40B4-BE49-F238E27FC236}">
                <a16:creationId xmlns:a16="http://schemas.microsoft.com/office/drawing/2014/main" id="{82E7EBE5-EBFB-499A-B68D-5507BBD8E196}"/>
              </a:ext>
            </a:extLst>
          </p:cNvPr>
          <p:cNvSpPr txBox="1">
            <a:spLocks noChangeArrowheads="1"/>
          </p:cNvSpPr>
          <p:nvPr/>
        </p:nvSpPr>
        <p:spPr bwMode="auto">
          <a:xfrm rot="-5382708">
            <a:off x="746125" y="3646488"/>
            <a:ext cx="2441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Valency decreases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1822" name="Line 30">
            <a:extLst>
              <a:ext uri="{FF2B5EF4-FFF2-40B4-BE49-F238E27FC236}">
                <a16:creationId xmlns:a16="http://schemas.microsoft.com/office/drawing/2014/main" id="{0AAD9D34-DC4F-4BFB-9BDA-43A7C4E489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1413" y="2851150"/>
            <a:ext cx="0" cy="1992313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823" name="Text Box 31">
            <a:extLst>
              <a:ext uri="{FF2B5EF4-FFF2-40B4-BE49-F238E27FC236}">
                <a16:creationId xmlns:a16="http://schemas.microsoft.com/office/drawing/2014/main" id="{C7C17069-119E-4F66-8FDF-F683E8F85C91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6276975" y="3724276"/>
            <a:ext cx="2613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CN of TS decreases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1824" name="Line 32">
            <a:extLst>
              <a:ext uri="{FF2B5EF4-FFF2-40B4-BE49-F238E27FC236}">
                <a16:creationId xmlns:a16="http://schemas.microsoft.com/office/drawing/2014/main" id="{C1046EF7-ED78-4915-8984-CC9DE076DC6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3438" y="2832100"/>
            <a:ext cx="0" cy="197485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825" name="Text Box 33">
            <a:extLst>
              <a:ext uri="{FF2B5EF4-FFF2-40B4-BE49-F238E27FC236}">
                <a16:creationId xmlns:a16="http://schemas.microsoft.com/office/drawing/2014/main" id="{37EC649F-993D-4D2C-AF31-25D3DBE12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464175"/>
            <a:ext cx="849788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Michaelides, Hu*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  <a:latin typeface="Times New Roman" panose="02020603050405020304" pitchFamily="18" charset="0"/>
              </a:rPr>
              <a:t>Insight into microscopic reaction pathways in heterogeneous catalysis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J. Am. Chem. Soc., 122 (2000) 9866</a:t>
            </a:r>
          </a:p>
        </p:txBody>
      </p:sp>
      <p:sp>
        <p:nvSpPr>
          <p:cNvPr id="161826" name="Line 2">
            <a:extLst>
              <a:ext uri="{FF2B5EF4-FFF2-40B4-BE49-F238E27FC236}">
                <a16:creationId xmlns:a16="http://schemas.microsoft.com/office/drawing/2014/main" id="{509E93E5-1748-48DD-A5D6-4AA0DEAF6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1827" name="Picture 2" descr="Screen Shot 2014-04-06 at 14.35.28.png">
            <a:extLst>
              <a:ext uri="{FF2B5EF4-FFF2-40B4-BE49-F238E27FC236}">
                <a16:creationId xmlns:a16="http://schemas.microsoft.com/office/drawing/2014/main" id="{89F4485C-9264-4C85-ACFA-C685AFDEA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828" name="Text Box 4">
            <a:extLst>
              <a:ext uri="{FF2B5EF4-FFF2-40B4-BE49-F238E27FC236}">
                <a16:creationId xmlns:a16="http://schemas.microsoft.com/office/drawing/2014/main" id="{35F2254A-818F-4EE5-9242-4E1B5A40A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98425"/>
            <a:ext cx="5040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General</a:t>
            </a:r>
            <a:r>
              <a:rPr lang="zh-CN" altLang="en-US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points</a:t>
            </a:r>
            <a:r>
              <a:rPr lang="zh-CN" altLang="en-US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</a:t>
            </a:r>
            <a:r>
              <a:rPr lang="zh-CN" altLang="en-US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TS</a:t>
            </a:r>
            <a:r>
              <a:rPr lang="zh-CN" altLang="en-US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GB" altLang="zh-CN" sz="4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16">
            <a:extLst>
              <a:ext uri="{FF2B5EF4-FFF2-40B4-BE49-F238E27FC236}">
                <a16:creationId xmlns:a16="http://schemas.microsoft.com/office/drawing/2014/main" id="{267498CE-4169-4187-AD9D-2282E3EE1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546725"/>
            <a:ext cx="79216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600">
                <a:solidFill>
                  <a:srgbClr val="FF0000"/>
                </a:solidFill>
                <a:latin typeface="Times New Roman" panose="02020603050405020304" pitchFamily="18" charset="0"/>
              </a:rPr>
              <a:t>Kavanagh, Cao, Lin*, Hardacre, Hu*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600" b="0">
                <a:solidFill>
                  <a:srgbClr val="FF0000"/>
                </a:solidFill>
                <a:latin typeface="Times New Roman" panose="02020603050405020304" pitchFamily="18" charset="0"/>
              </a:rPr>
              <a:t>Origin of low CO</a:t>
            </a:r>
            <a:r>
              <a:rPr lang="en-GB" altLang="zh-CN" sz="1600" b="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GB" altLang="zh-CN" sz="1600" b="0">
                <a:solidFill>
                  <a:srgbClr val="FF0000"/>
                </a:solidFill>
                <a:latin typeface="Times New Roman" panose="02020603050405020304" pitchFamily="18" charset="0"/>
              </a:rPr>
              <a:t> selectivity on platinum in the direct ethanol fuel 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</a:rPr>
              <a:t>Angwe. Chem. Int. Ed., 51 (2012) 1572</a:t>
            </a:r>
            <a:r>
              <a:rPr lang="en-US" altLang="zh-CN" sz="1600">
                <a:latin typeface="Times New Roman" panose="02020603050405020304" pitchFamily="18" charset="0"/>
              </a:rPr>
              <a:t>     </a:t>
            </a:r>
          </a:p>
        </p:txBody>
      </p:sp>
      <p:pic>
        <p:nvPicPr>
          <p:cNvPr id="163843" name="Picture 7" descr="Acid (water).jpg">
            <a:extLst>
              <a:ext uri="{FF2B5EF4-FFF2-40B4-BE49-F238E27FC236}">
                <a16:creationId xmlns:a16="http://schemas.microsoft.com/office/drawing/2014/main" id="{8A9B106D-0AA4-4681-831F-3778FDE8D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000125"/>
            <a:ext cx="3505200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4" name="Picture 7" descr="Cleavage (water).jpg">
            <a:extLst>
              <a:ext uri="{FF2B5EF4-FFF2-40B4-BE49-F238E27FC236}">
                <a16:creationId xmlns:a16="http://schemas.microsoft.com/office/drawing/2014/main" id="{2275E798-962A-41C1-A2EF-694455A80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981075"/>
            <a:ext cx="3454400" cy="453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5" name="Picture 2" descr="Screen Shot 2014-04-06 at 14.35.28.png">
            <a:extLst>
              <a:ext uri="{FF2B5EF4-FFF2-40B4-BE49-F238E27FC236}">
                <a16:creationId xmlns:a16="http://schemas.microsoft.com/office/drawing/2014/main" id="{5568B1DB-E92B-43A2-BCD0-1EAE61C2F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6519863"/>
            <a:ext cx="22209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6" name="Text Box 4">
            <a:extLst>
              <a:ext uri="{FF2B5EF4-FFF2-40B4-BE49-F238E27FC236}">
                <a16:creationId xmlns:a16="http://schemas.microsoft.com/office/drawing/2014/main" id="{16DA22B7-E2C8-4597-B8A4-A852FFABE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131763"/>
            <a:ext cx="7561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Liquid/Solid</a:t>
            </a:r>
            <a:r>
              <a:rPr lang="zh-CN" altLang="en-US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Interface</a:t>
            </a:r>
            <a:r>
              <a:rPr lang="zh-CN" altLang="en-US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Catalysis</a:t>
            </a:r>
            <a:endParaRPr lang="en-GB" altLang="zh-CN" sz="4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6">
            <a:extLst>
              <a:ext uri="{FF2B5EF4-FFF2-40B4-BE49-F238E27FC236}">
                <a16:creationId xmlns:a16="http://schemas.microsoft.com/office/drawing/2014/main" id="{AB70F711-3FA0-4B8E-B41F-1AD61BFD9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71500"/>
            <a:ext cx="64087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（理论）催化：一些</a:t>
            </a:r>
            <a:r>
              <a:rPr lang="en-US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科学问题</a:t>
            </a:r>
          </a:p>
        </p:txBody>
      </p:sp>
      <p:sp>
        <p:nvSpPr>
          <p:cNvPr id="164867" name="Rectangle 6">
            <a:extLst>
              <a:ext uri="{FF2B5EF4-FFF2-40B4-BE49-F238E27FC236}">
                <a16:creationId xmlns:a16="http://schemas.microsoft.com/office/drawing/2014/main" id="{42610F0E-1F16-489B-B5B7-CED41ED47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1752600"/>
            <a:ext cx="8135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Char char="•"/>
            </a:pP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基元反应如何发生？（反应能垒）</a:t>
            </a:r>
            <a:endParaRPr kumimoji="1" lang="en-US" altLang="zh-CN" sz="280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4868" name="Rectangle 6">
            <a:extLst>
              <a:ext uri="{FF2B5EF4-FFF2-40B4-BE49-F238E27FC236}">
                <a16:creationId xmlns:a16="http://schemas.microsoft.com/office/drawing/2014/main" id="{96B20448-24AD-43EA-BA3E-0582AC2B6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2136775"/>
            <a:ext cx="8135937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基元反应在什么地方发生？</a:t>
            </a:r>
            <a:endParaRPr kumimoji="1" lang="en-US" altLang="zh-CN" sz="280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4869" name="Rectangle 6">
            <a:extLst>
              <a:ext uri="{FF2B5EF4-FFF2-40B4-BE49-F238E27FC236}">
                <a16:creationId xmlns:a16="http://schemas.microsoft.com/office/drawing/2014/main" id="{54F34FD0-4795-4FFF-9CCB-79FB9E9CF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75" y="4129088"/>
            <a:ext cx="81359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组成</a:t>
            </a:r>
            <a:r>
              <a:rPr kumimoji="1"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结构</a:t>
            </a:r>
            <a:r>
              <a:rPr kumimoji="1" lang="en-US" altLang="zh-CN" sz="2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活性关系？</a:t>
            </a:r>
            <a:endParaRPr kumimoji="1" lang="en-US" altLang="zh-CN" sz="280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4870" name="Rectangle 6">
            <a:extLst>
              <a:ext uri="{FF2B5EF4-FFF2-40B4-BE49-F238E27FC236}">
                <a16:creationId xmlns:a16="http://schemas.microsoft.com/office/drawing/2014/main" id="{7B8A78E0-D8EB-4589-B58B-34CDEFAEC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2746375"/>
            <a:ext cx="8135937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反应机理？如何描述整体催化活性？</a:t>
            </a:r>
            <a:endParaRPr kumimoji="1" lang="en-US" altLang="zh-CN" sz="280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4871" name="Slide Number Placeholder 1">
            <a:extLst>
              <a:ext uri="{FF2B5EF4-FFF2-40B4-BE49-F238E27FC236}">
                <a16:creationId xmlns:a16="http://schemas.microsoft.com/office/drawing/2014/main" id="{7E6EF52A-93AC-47B2-B6A4-FDB8FA2E4064}"/>
              </a:ext>
            </a:extLst>
          </p:cNvPr>
          <p:cNvSpPr txBox="1">
            <a:spLocks/>
          </p:cNvSpPr>
          <p:nvPr/>
        </p:nvSpPr>
        <p:spPr bwMode="auto">
          <a:xfrm>
            <a:off x="6880225" y="63992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16E4632-C668-4000-BE98-BDD0049FFB50}" type="slidenum">
              <a:rPr lang="en-US" altLang="zh-CN" sz="1200" b="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200" b="0">
              <a:solidFill>
                <a:srgbClr val="898989"/>
              </a:solidFill>
            </a:endParaRPr>
          </a:p>
        </p:txBody>
      </p:sp>
      <p:sp>
        <p:nvSpPr>
          <p:cNvPr id="164872" name="Rectangle 6">
            <a:extLst>
              <a:ext uri="{FF2B5EF4-FFF2-40B4-BE49-F238E27FC236}">
                <a16:creationId xmlns:a16="http://schemas.microsoft.com/office/drawing/2014/main" id="{D27673D0-0F0A-4869-ADEF-B3B4D6BBA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3429000"/>
            <a:ext cx="813593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催化活性变化规律？主要矛盾？定量化？</a:t>
            </a:r>
            <a:endParaRPr kumimoji="1" lang="en-US" altLang="zh-CN" sz="280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PMingLiU"/>
        <a:cs typeface="PMingLiU"/>
      </a:majorFont>
      <a:minorFont>
        <a:latin typeface="Times New Roman"/>
        <a:ea typeface="PMingLiU"/>
        <a:cs typeface="PMingLiU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</TotalTime>
  <Words>1211</Words>
  <Application>Microsoft Office PowerPoint</Application>
  <PresentationFormat>全屏显示(4:3)</PresentationFormat>
  <Paragraphs>238</Paragraphs>
  <Slides>24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黑体</vt:lpstr>
      <vt:lpstr>宋体</vt:lpstr>
      <vt:lpstr>Arial</vt:lpstr>
      <vt:lpstr>Calibri</vt:lpstr>
      <vt:lpstr>Tahoma</vt:lpstr>
      <vt:lpstr>Times New Roman</vt:lpstr>
      <vt:lpstr>Wingdings</vt:lpstr>
      <vt:lpstr>Office Theme</vt:lpstr>
      <vt:lpstr>預設簡報設計</vt:lpstr>
      <vt:lpstr>1_Blends</vt:lpstr>
      <vt:lpstr>Office 主题​​</vt:lpstr>
      <vt:lpstr>Equation</vt:lpstr>
      <vt:lpstr>公式</vt:lpstr>
      <vt:lpstr>Bitmap Image</vt:lpstr>
      <vt:lpstr>BMP 图像</vt:lpstr>
      <vt:lpstr>Origin50.Graph</vt:lpstr>
      <vt:lpstr>Graph</vt:lpstr>
      <vt:lpstr>CS ChemDraw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Peijun Hu</dc:creator>
  <cp:lastModifiedBy>Robert WANG</cp:lastModifiedBy>
  <cp:revision>94</cp:revision>
  <dcterms:created xsi:type="dcterms:W3CDTF">2016-10-24T09:59:30Z</dcterms:created>
  <dcterms:modified xsi:type="dcterms:W3CDTF">2020-02-25T04:33:46Z</dcterms:modified>
</cp:coreProperties>
</file>